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5" r:id="rId1"/>
    <p:sldMasterId id="2147483781" r:id="rId2"/>
  </p:sldMasterIdLst>
  <p:notesMasterIdLst>
    <p:notesMasterId r:id="rId49"/>
  </p:notesMasterIdLst>
  <p:handoutMasterIdLst>
    <p:handoutMasterId r:id="rId50"/>
  </p:handoutMasterIdLst>
  <p:sldIdLst>
    <p:sldId id="256" r:id="rId3"/>
    <p:sldId id="257" r:id="rId4"/>
    <p:sldId id="258" r:id="rId5"/>
    <p:sldId id="259" r:id="rId6"/>
    <p:sldId id="261" r:id="rId7"/>
    <p:sldId id="262" r:id="rId8"/>
    <p:sldId id="270" r:id="rId9"/>
    <p:sldId id="263" r:id="rId10"/>
    <p:sldId id="308" r:id="rId11"/>
    <p:sldId id="272" r:id="rId12"/>
    <p:sldId id="273" r:id="rId13"/>
    <p:sldId id="274" r:id="rId14"/>
    <p:sldId id="275" r:id="rId15"/>
    <p:sldId id="276" r:id="rId16"/>
    <p:sldId id="277" r:id="rId17"/>
    <p:sldId id="278" r:id="rId18"/>
    <p:sldId id="279" r:id="rId19"/>
    <p:sldId id="280"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2" r:id="rId40"/>
    <p:sldId id="303" r:id="rId41"/>
    <p:sldId id="304" r:id="rId42"/>
    <p:sldId id="305" r:id="rId43"/>
    <p:sldId id="306" r:id="rId44"/>
    <p:sldId id="307" r:id="rId45"/>
    <p:sldId id="309" r:id="rId46"/>
    <p:sldId id="268" r:id="rId47"/>
    <p:sldId id="269" r:id="rId48"/>
  </p:sldIdLst>
  <p:sldSz cx="9144000" cy="6858000" type="screen4x3"/>
  <p:notesSz cx="7315200" cy="9601200"/>
  <p:custDataLst>
    <p:tags r:id="rId5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nie Glendinning"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5914"/>
    <a:srgbClr val="6A747D"/>
    <a:srgbClr val="F64900"/>
    <a:srgbClr val="F27300"/>
    <a:srgbClr val="E9EAEB"/>
    <a:srgbClr val="F67B44"/>
    <a:srgbClr val="FE7900"/>
    <a:srgbClr val="2A2E32"/>
    <a:srgbClr val="F3540D"/>
    <a:srgbClr val="5860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68" autoAdjust="0"/>
    <p:restoredTop sz="95501" autoAdjust="0"/>
  </p:normalViewPr>
  <p:slideViewPr>
    <p:cSldViewPr snapToObjects="1">
      <p:cViewPr varScale="1">
        <p:scale>
          <a:sx n="116" d="100"/>
          <a:sy n="116" d="100"/>
        </p:scale>
        <p:origin x="1278" y="10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p:scale>
          <a:sx n="80" d="100"/>
          <a:sy n="80" d="100"/>
        </p:scale>
        <p:origin x="2844" y="-8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8" Type="http://schemas.openxmlformats.org/officeDocument/2006/relationships/slide" Target="slides/slide45.xml"/><Relationship Id="rId3" Type="http://schemas.openxmlformats.org/officeDocument/2006/relationships/slide" Target="slides/slide3.xml"/><Relationship Id="rId7" Type="http://schemas.openxmlformats.org/officeDocument/2006/relationships/slide" Target="slides/slide8.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 Id="rId9"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1" name="Rectangle 3"/>
          <p:cNvSpPr>
            <a:spLocks noGrp="1" noChangeArrowheads="1"/>
          </p:cNvSpPr>
          <p:nvPr>
            <p:ph type="dt" sz="quarter" idx="1"/>
          </p:nvPr>
        </p:nvSpPr>
        <p:spPr bwMode="auto">
          <a:xfrm>
            <a:off x="4799030" y="137343"/>
            <a:ext cx="2347414" cy="272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F589425-449D-4D80-B16A-0FCA3F0B391A}" type="datetime9">
              <a:rPr lang="en-US">
                <a:solidFill>
                  <a:schemeClr val="bg2"/>
                </a:solidFill>
              </a:rPr>
              <a:pPr/>
              <a:t>6/10/2015 4:22:54 PM</a:t>
            </a:fld>
            <a:endParaRPr lang="en-US" dirty="0">
              <a:solidFill>
                <a:schemeClr val="bg2"/>
              </a:solidFill>
            </a:endParaRPr>
          </a:p>
        </p:txBody>
      </p:sp>
      <p:sp>
        <p:nvSpPr>
          <p:cNvPr id="99332" name="Rectangle 4"/>
          <p:cNvSpPr>
            <a:spLocks noGrp="1" noChangeArrowheads="1"/>
          </p:cNvSpPr>
          <p:nvPr>
            <p:ph type="ftr" sz="quarter" idx="2"/>
          </p:nvPr>
        </p:nvSpPr>
        <p:spPr bwMode="auto">
          <a:xfrm>
            <a:off x="81889" y="8899208"/>
            <a:ext cx="4403026" cy="605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sz="400" dirty="0" smtClean="0">
                <a:solidFill>
                  <a:schemeClr val="accent3">
                    <a:lumMod val="65000"/>
                  </a:schemeClr>
                </a:solidFill>
              </a:rPr>
              <a:t>Freescale</a:t>
            </a:r>
            <a:r>
              <a:rPr lang="en-US" sz="400" dirty="0">
                <a:solidFill>
                  <a:schemeClr val="accent3">
                    <a:lumMod val="65000"/>
                  </a:schemeClr>
                </a:solidFill>
              </a:rPr>
              <a:t>, the Freescale logo, AltiVec, C-5, CodeTEST, CodeWarrior, ColdFire, ColdFire+, C-Ware, the Energy Efficient Solutions logo, Kinetis, mobileGT, PEG, PowerQUICC, Processor Expert, QorIQ, Qorivva, SafeAssure, the SafeAssure logo, StarCore, Symphony and VortiQa are trademarks of Freescale Semiconductor, Inc., Reg. U.S. Pat. &amp; Tm. Off. Airfast, BeeKit, BeeStack, CoreNet, Flexis, Layerscape, MagniV, MXC, Platform in a Package, QorIQ Qonverge, QUICC Engine, Ready Play, SMARTMOS, Tower, TurboLink, UMEMS, Vybrid and Xtrinsic are trademarks of Freescale Semiconductor, Inc. All other product or service names are the property of their respective owners. © </a:t>
            </a:r>
            <a:r>
              <a:rPr lang="en-US" sz="400" dirty="0" smtClean="0">
                <a:solidFill>
                  <a:schemeClr val="accent3">
                    <a:lumMod val="65000"/>
                  </a:schemeClr>
                </a:solidFill>
              </a:rPr>
              <a:t>2015 </a:t>
            </a:r>
            <a:r>
              <a:rPr lang="en-US" sz="400" dirty="0">
                <a:solidFill>
                  <a:schemeClr val="accent3">
                    <a:lumMod val="65000"/>
                  </a:schemeClr>
                </a:solidFill>
              </a:rPr>
              <a:t>Freescale Semiconductor, Inc</a:t>
            </a:r>
            <a:r>
              <a:rPr lang="en-US" sz="400" dirty="0" smtClean="0">
                <a:solidFill>
                  <a:schemeClr val="accent3">
                    <a:lumMod val="65000"/>
                  </a:schemeClr>
                </a:solidFill>
              </a:rPr>
              <a:t>.</a:t>
            </a:r>
            <a:endParaRPr lang="en-US" sz="400" dirty="0">
              <a:solidFill>
                <a:schemeClr val="accent3">
                  <a:lumMod val="65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22" y="172890"/>
            <a:ext cx="1177890" cy="236543"/>
          </a:xfrm>
          <a:prstGeom prst="rect">
            <a:avLst/>
          </a:prstGeom>
        </p:spPr>
      </p:pic>
      <p:sp>
        <p:nvSpPr>
          <p:cNvPr id="3" name="Slide Number Placeholder 2"/>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BFA5A10D-B3AB-4C6F-8EC4-1F9F566DCF66}" type="slidenum">
              <a:rPr lang="en-US" smtClean="0"/>
              <a:pPr/>
              <a:t>‹#›</a:t>
            </a:fld>
            <a:endParaRPr lang="en-US" dirty="0"/>
          </a:p>
        </p:txBody>
      </p:sp>
    </p:spTree>
    <p:extLst>
      <p:ext uri="{BB962C8B-B14F-4D97-AF65-F5344CB8AC3E}">
        <p14:creationId xmlns:p14="http://schemas.microsoft.com/office/powerpoint/2010/main" val="4178919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838" y="4560889"/>
            <a:ext cx="5851525" cy="400467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 name="Rectangle 5"/>
          <p:cNvSpPr>
            <a:spLocks noGrp="1" noChangeArrowheads="1"/>
          </p:cNvSpPr>
          <p:nvPr>
            <p:ph type="sldNum" sz="quarter" idx="5"/>
          </p:nvPr>
        </p:nvSpPr>
        <p:spPr bwMode="auto">
          <a:xfrm>
            <a:off x="5800297" y="9038300"/>
            <a:ext cx="1458723" cy="4794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1A579D-3553-4F33-9067-7E7231905C3B}" type="slidenum">
              <a:rPr lang="en-US">
                <a:solidFill>
                  <a:schemeClr val="accent4">
                    <a:lumMod val="85000"/>
                    <a:lumOff val="15000"/>
                  </a:schemeClr>
                </a:solidFill>
              </a:rPr>
              <a:pPr/>
              <a:t>‹#›</a:t>
            </a:fld>
            <a:endParaRPr lang="en-US" dirty="0">
              <a:solidFill>
                <a:schemeClr val="accent4">
                  <a:lumMod val="85000"/>
                  <a:lumOff val="15000"/>
                </a:schemeClr>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22" y="172890"/>
            <a:ext cx="1177890" cy="236543"/>
          </a:xfrm>
          <a:prstGeom prst="rect">
            <a:avLst/>
          </a:prstGeom>
        </p:spPr>
      </p:pic>
      <p:sp>
        <p:nvSpPr>
          <p:cNvPr id="14" name="Rectangle 3"/>
          <p:cNvSpPr>
            <a:spLocks noGrp="1" noChangeArrowheads="1"/>
          </p:cNvSpPr>
          <p:nvPr>
            <p:ph type="dt" sz="quarter" idx="1"/>
          </p:nvPr>
        </p:nvSpPr>
        <p:spPr bwMode="auto">
          <a:xfrm>
            <a:off x="4799030" y="137343"/>
            <a:ext cx="2347414" cy="2720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F589425-449D-4D80-B16A-0FCA3F0B391A}" type="datetime9">
              <a:rPr lang="en-US">
                <a:solidFill>
                  <a:schemeClr val="bg2"/>
                </a:solidFill>
              </a:rPr>
              <a:pPr/>
              <a:t>6/10/2015 4:22:53 PM</a:t>
            </a:fld>
            <a:endParaRPr lang="en-US" dirty="0">
              <a:solidFill>
                <a:schemeClr val="bg2"/>
              </a:solidFill>
            </a:endParaRPr>
          </a:p>
        </p:txBody>
      </p:sp>
      <p:sp>
        <p:nvSpPr>
          <p:cNvPr id="15" name="Rectangle 4"/>
          <p:cNvSpPr>
            <a:spLocks noGrp="1" noChangeArrowheads="1"/>
          </p:cNvSpPr>
          <p:nvPr>
            <p:ph type="ftr" sz="quarter" idx="4"/>
          </p:nvPr>
        </p:nvSpPr>
        <p:spPr bwMode="auto">
          <a:xfrm>
            <a:off x="81889" y="8899208"/>
            <a:ext cx="4403026" cy="6057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sz="400" dirty="0" smtClean="0">
                <a:solidFill>
                  <a:schemeClr val="accent3">
                    <a:lumMod val="65000"/>
                  </a:schemeClr>
                </a:solidFill>
              </a:rPr>
              <a:t>Freescale, the Freescale logo, AltiVec, C-5, CodeTEST, CodeWarrior, ColdFire, ColdFire+, C-Ware, the Energy Efficient Solutions logo, Kinetis, mobileGT, PEG, PowerQUICC, Processor Expert, QorIQ, Qorivva, SafeAssure, the SafeAssure logo, StarCore, Symphony and VortiQa are trademarks of Freescale Semiconductor, Inc., Reg. U.S. Pat. &amp; Tm. Off. Airfast, BeeKit, BeeStack, CoreNet, Flexis, Layerscape, MagniV, MXC, Platform in a Package, QorIQ Qonverge, QUICC Engine, Ready Play, SMARTMOS, Tower, TurboLink, UMEMS, Vybrid and Xtrinsic are trademarks of Freescale Semiconductor, Inc. All other product or service names are the property of their respective owners. © 2015 Freescale Semiconductor, Inc.</a:t>
            </a:r>
            <a:endParaRPr lang="en-US" sz="400" dirty="0">
              <a:solidFill>
                <a:schemeClr val="accent3">
                  <a:lumMod val="65000"/>
                </a:schemeClr>
              </a:solidFill>
            </a:endParaRPr>
          </a:p>
        </p:txBody>
      </p:sp>
    </p:spTree>
    <p:extLst>
      <p:ext uri="{BB962C8B-B14F-4D97-AF65-F5344CB8AC3E}">
        <p14:creationId xmlns:p14="http://schemas.microsoft.com/office/powerpoint/2010/main" val="3508002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1</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344006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45</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1873626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rgbClr val="8064A2">
                    <a:lumMod val="85000"/>
                    <a:lumOff val="15000"/>
                  </a:srgbClr>
                </a:solidFill>
              </a:rPr>
              <a:pPr/>
              <a:t>2</a:t>
            </a:fld>
            <a:endParaRPr lang="en-US" dirty="0">
              <a:solidFill>
                <a:srgbClr val="8064A2">
                  <a:lumMod val="85000"/>
                  <a:lumOff val="15000"/>
                </a:srgbClr>
              </a:solidFill>
            </a:endParaRPr>
          </a:p>
        </p:txBody>
      </p:sp>
    </p:spTree>
    <p:extLst>
      <p:ext uri="{BB962C8B-B14F-4D97-AF65-F5344CB8AC3E}">
        <p14:creationId xmlns:p14="http://schemas.microsoft.com/office/powerpoint/2010/main" val="2952110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3</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2638879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4</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3957226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9</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2673416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18</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98333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33</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2636765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43</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2830251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1A579D-3553-4F33-9067-7E7231905C3B}" type="slidenum">
              <a:rPr lang="en-US" smtClean="0">
                <a:solidFill>
                  <a:schemeClr val="accent4">
                    <a:lumMod val="85000"/>
                    <a:lumOff val="15000"/>
                  </a:schemeClr>
                </a:solidFill>
              </a:rPr>
              <a:pPr/>
              <a:t>44</a:t>
            </a:fld>
            <a:endParaRPr lang="en-US" dirty="0">
              <a:solidFill>
                <a:schemeClr val="accent4">
                  <a:lumMod val="85000"/>
                  <a:lumOff val="15000"/>
                </a:schemeClr>
              </a:solidFill>
            </a:endParaRPr>
          </a:p>
        </p:txBody>
      </p:sp>
    </p:spTree>
    <p:extLst>
      <p:ext uri="{BB962C8B-B14F-4D97-AF65-F5344CB8AC3E}">
        <p14:creationId xmlns:p14="http://schemas.microsoft.com/office/powerpoint/2010/main" val="2246406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2_Master Title Slide">
    <p:spTree>
      <p:nvGrpSpPr>
        <p:cNvPr id="1" name=""/>
        <p:cNvGrpSpPr/>
        <p:nvPr/>
      </p:nvGrpSpPr>
      <p:grpSpPr>
        <a:xfrm>
          <a:off x="0" y="0"/>
          <a:ext cx="0" cy="0"/>
          <a:chOff x="0" y="0"/>
          <a:chExt cx="0" cy="0"/>
        </a:xfrm>
      </p:grpSpPr>
      <p:sp>
        <p:nvSpPr>
          <p:cNvPr id="4" name="TextBox 3"/>
          <p:cNvSpPr txBox="1"/>
          <p:nvPr userDrawn="1"/>
        </p:nvSpPr>
        <p:spPr>
          <a:xfrm>
            <a:off x="3105352" y="6027143"/>
            <a:ext cx="792205" cy="219291"/>
          </a:xfrm>
          <a:prstGeom prst="rect">
            <a:avLst/>
          </a:prstGeom>
          <a:noFill/>
        </p:spPr>
        <p:txBody>
          <a:bodyPr wrap="none" rtlCol="0">
            <a:spAutoFit/>
          </a:bodyPr>
          <a:lstStyle/>
          <a:p>
            <a:r>
              <a:rPr lang="en-US" sz="825" dirty="0" smtClean="0">
                <a:solidFill>
                  <a:schemeClr val="tx1">
                    <a:lumMod val="65000"/>
                    <a:lumOff val="35000"/>
                  </a:schemeClr>
                </a:solidFill>
              </a:rPr>
              <a:t>External Use</a:t>
            </a:r>
            <a:endParaRPr lang="en-US" sz="825" dirty="0">
              <a:solidFill>
                <a:schemeClr val="tx1">
                  <a:lumMod val="65000"/>
                  <a:lumOff val="35000"/>
                </a:schemeClr>
              </a:solidFill>
            </a:endParaRPr>
          </a:p>
        </p:txBody>
      </p:sp>
      <p:grpSp>
        <p:nvGrpSpPr>
          <p:cNvPr id="59" name="Group 58"/>
          <p:cNvGrpSpPr/>
          <p:nvPr userDrawn="1"/>
        </p:nvGrpSpPr>
        <p:grpSpPr>
          <a:xfrm>
            <a:off x="8025844" y="5924577"/>
            <a:ext cx="690644" cy="690644"/>
            <a:chOff x="527308" y="4062509"/>
            <a:chExt cx="777923" cy="777923"/>
          </a:xfrm>
          <a:solidFill>
            <a:schemeClr val="accent4">
              <a:lumMod val="20000"/>
              <a:lumOff val="80000"/>
            </a:schemeClr>
          </a:solidFill>
        </p:grpSpPr>
        <p:sp>
          <p:nvSpPr>
            <p:cNvPr id="60" name="Donut 59">
              <a:hlinkClick r:id="" action="ppaction://hlinkshowjump?jump=nextslide"/>
            </p:cNvPr>
            <p:cNvSpPr/>
            <p:nvPr/>
          </p:nvSpPr>
          <p:spPr>
            <a:xfrm>
              <a:off x="527308" y="4062509"/>
              <a:ext cx="777923" cy="777923"/>
            </a:xfrm>
            <a:prstGeom prst="donut">
              <a:avLst>
                <a:gd name="adj" fmla="val 660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Freeform 60">
              <a:hlinkClick r:id="" action="ppaction://hlinkshowjump?jump=nextslide"/>
            </p:cNvPr>
            <p:cNvSpPr/>
            <p:nvPr/>
          </p:nvSpPr>
          <p:spPr>
            <a:xfrm rot="2700000" flipV="1">
              <a:off x="697189" y="4285555"/>
              <a:ext cx="331830" cy="331830"/>
            </a:xfrm>
            <a:custGeom>
              <a:avLst/>
              <a:gdLst>
                <a:gd name="connsiteX0" fmla="*/ 86161 w 2200940"/>
                <a:gd name="connsiteY0" fmla="*/ 2112966 h 2200940"/>
                <a:gd name="connsiteX1" fmla="*/ 294173 w 2200940"/>
                <a:gd name="connsiteY1" fmla="*/ 2199127 h 2200940"/>
                <a:gd name="connsiteX2" fmla="*/ 1582438 w 2200940"/>
                <a:gd name="connsiteY2" fmla="*/ 2199127 h 2200940"/>
                <a:gd name="connsiteX3" fmla="*/ 1582438 w 2200940"/>
                <a:gd name="connsiteY3" fmla="*/ 2200940 h 2200940"/>
                <a:gd name="connsiteX4" fmla="*/ 2199127 w 2200940"/>
                <a:gd name="connsiteY4" fmla="*/ 2200940 h 2200940"/>
                <a:gd name="connsiteX5" fmla="*/ 2199127 w 2200940"/>
                <a:gd name="connsiteY5" fmla="*/ 2199127 h 2200940"/>
                <a:gd name="connsiteX6" fmla="*/ 2200940 w 2200940"/>
                <a:gd name="connsiteY6" fmla="*/ 2199127 h 2200940"/>
                <a:gd name="connsiteX7" fmla="*/ 2200940 w 2200940"/>
                <a:gd name="connsiteY7" fmla="*/ 1582438 h 2200940"/>
                <a:gd name="connsiteX8" fmla="*/ 2199127 w 2200940"/>
                <a:gd name="connsiteY8" fmla="*/ 1582438 h 2200940"/>
                <a:gd name="connsiteX9" fmla="*/ 2199127 w 2200940"/>
                <a:gd name="connsiteY9" fmla="*/ 294173 h 2200940"/>
                <a:gd name="connsiteX10" fmla="*/ 1904954 w 2200940"/>
                <a:gd name="connsiteY10" fmla="*/ 0 h 2200940"/>
                <a:gd name="connsiteX11" fmla="*/ 1876611 w 2200940"/>
                <a:gd name="connsiteY11" fmla="*/ 0 h 2200940"/>
                <a:gd name="connsiteX12" fmla="*/ 1582438 w 2200940"/>
                <a:gd name="connsiteY12" fmla="*/ 294173 h 2200940"/>
                <a:gd name="connsiteX13" fmla="*/ 1582438 w 2200940"/>
                <a:gd name="connsiteY13" fmla="*/ 1582438 h 2200940"/>
                <a:gd name="connsiteX14" fmla="*/ 294173 w 2200940"/>
                <a:gd name="connsiteY14" fmla="*/ 1582438 h 2200940"/>
                <a:gd name="connsiteX15" fmla="*/ 0 w 2200940"/>
                <a:gd name="connsiteY15" fmla="*/ 1876611 h 2200940"/>
                <a:gd name="connsiteX16" fmla="*/ 0 w 2200940"/>
                <a:gd name="connsiteY16" fmla="*/ 1904954 h 2200940"/>
                <a:gd name="connsiteX17" fmla="*/ 86161 w 2200940"/>
                <a:gd name="connsiteY17" fmla="*/ 2112966 h 220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0940" h="2200940">
                  <a:moveTo>
                    <a:pt x="86161" y="2112966"/>
                  </a:moveTo>
                  <a:cubicBezTo>
                    <a:pt x="139396" y="2166201"/>
                    <a:pt x="212939" y="2199127"/>
                    <a:pt x="294173" y="2199127"/>
                  </a:cubicBezTo>
                  <a:lnTo>
                    <a:pt x="1582438" y="2199127"/>
                  </a:lnTo>
                  <a:lnTo>
                    <a:pt x="1582438" y="2200940"/>
                  </a:lnTo>
                  <a:lnTo>
                    <a:pt x="2199127" y="2200940"/>
                  </a:lnTo>
                  <a:lnTo>
                    <a:pt x="2199127" y="2199127"/>
                  </a:lnTo>
                  <a:lnTo>
                    <a:pt x="2200940" y="2199127"/>
                  </a:lnTo>
                  <a:lnTo>
                    <a:pt x="2200940" y="1582438"/>
                  </a:lnTo>
                  <a:lnTo>
                    <a:pt x="2199127" y="1582438"/>
                  </a:lnTo>
                  <a:lnTo>
                    <a:pt x="2199127" y="294173"/>
                  </a:lnTo>
                  <a:cubicBezTo>
                    <a:pt x="2199127" y="131706"/>
                    <a:pt x="2067421" y="0"/>
                    <a:pt x="1904954" y="0"/>
                  </a:cubicBezTo>
                  <a:lnTo>
                    <a:pt x="1876611" y="0"/>
                  </a:lnTo>
                  <a:cubicBezTo>
                    <a:pt x="1714144" y="0"/>
                    <a:pt x="1582438" y="131706"/>
                    <a:pt x="1582438" y="294173"/>
                  </a:cubicBezTo>
                  <a:lnTo>
                    <a:pt x="1582438" y="1582438"/>
                  </a:lnTo>
                  <a:lnTo>
                    <a:pt x="294173" y="1582438"/>
                  </a:lnTo>
                  <a:cubicBezTo>
                    <a:pt x="131706" y="1582438"/>
                    <a:pt x="0" y="1714144"/>
                    <a:pt x="0" y="1876611"/>
                  </a:cubicBezTo>
                  <a:lnTo>
                    <a:pt x="0" y="1904954"/>
                  </a:lnTo>
                  <a:cubicBezTo>
                    <a:pt x="0" y="1986188"/>
                    <a:pt x="32926" y="2059731"/>
                    <a:pt x="86161" y="211296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p:cNvGrpSpPr/>
          <p:nvPr userDrawn="1"/>
        </p:nvGrpSpPr>
        <p:grpSpPr>
          <a:xfrm>
            <a:off x="3198411" y="4548249"/>
            <a:ext cx="3317163" cy="682049"/>
            <a:chOff x="633159" y="6301141"/>
            <a:chExt cx="1771650" cy="381114"/>
          </a:xfrm>
        </p:grpSpPr>
        <p:sp>
          <p:nvSpPr>
            <p:cNvPr id="63" name="Text Box 129"/>
            <p:cNvSpPr txBox="1">
              <a:spLocks noChangeAspect="1" noChangeArrowheads="1"/>
            </p:cNvSpPr>
            <p:nvPr/>
          </p:nvSpPr>
          <p:spPr bwMode="black">
            <a:xfrm>
              <a:off x="2094626" y="6487368"/>
              <a:ext cx="310183" cy="151580"/>
            </a:xfrm>
            <a:prstGeom prst="rect">
              <a:avLst/>
            </a:prstGeom>
            <a:noFill/>
            <a:ln w="9525">
              <a:noFill/>
              <a:miter lim="800000"/>
              <a:headEnd/>
              <a:tailEnd/>
            </a:ln>
            <a:effectLst/>
          </p:spPr>
          <p:txBody>
            <a:bodyPr>
              <a:spAutoFit/>
            </a:bodyPr>
            <a:lstStyle/>
            <a:p>
              <a:r>
                <a:rPr lang="en-US" sz="400" b="1" dirty="0"/>
                <a:t>TM</a:t>
              </a:r>
            </a:p>
          </p:txBody>
        </p:sp>
        <p:sp>
          <p:nvSpPr>
            <p:cNvPr id="64"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5"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66"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7"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68"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9"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70"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71"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72"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73"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74"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75"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6"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7"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9"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80"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81"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grpSp>
        <p:nvGrpSpPr>
          <p:cNvPr id="46" name="Group 45"/>
          <p:cNvGrpSpPr/>
          <p:nvPr userDrawn="1"/>
        </p:nvGrpSpPr>
        <p:grpSpPr>
          <a:xfrm>
            <a:off x="247243" y="759004"/>
            <a:ext cx="2009955" cy="1929709"/>
            <a:chOff x="934393" y="3452281"/>
            <a:chExt cx="668168" cy="641492"/>
          </a:xfrm>
          <a:solidFill>
            <a:schemeClr val="bg1"/>
          </a:solidFill>
        </p:grpSpPr>
        <p:sp>
          <p:nvSpPr>
            <p:cNvPr id="47" name="Freeform 143"/>
            <p:cNvSpPr>
              <a:spLocks noChangeAspect="1"/>
            </p:cNvSpPr>
            <p:nvPr/>
          </p:nvSpPr>
          <p:spPr bwMode="black">
            <a:xfrm>
              <a:off x="1123836" y="3452281"/>
              <a:ext cx="22528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48" name="Freeform 144"/>
            <p:cNvSpPr>
              <a:spLocks noChangeAspect="1"/>
            </p:cNvSpPr>
            <p:nvPr/>
          </p:nvSpPr>
          <p:spPr bwMode="black">
            <a:xfrm>
              <a:off x="1254397" y="3515940"/>
              <a:ext cx="220162" cy="119973"/>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49" name="Freeform 145"/>
            <p:cNvSpPr>
              <a:spLocks noChangeAspect="1"/>
            </p:cNvSpPr>
            <p:nvPr/>
          </p:nvSpPr>
          <p:spPr bwMode="black">
            <a:xfrm>
              <a:off x="1377278" y="3577151"/>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82" name="Freeform 146"/>
            <p:cNvSpPr>
              <a:spLocks noChangeAspect="1"/>
            </p:cNvSpPr>
            <p:nvPr/>
          </p:nvSpPr>
          <p:spPr bwMode="black">
            <a:xfrm>
              <a:off x="1187835" y="368733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83" name="Freeform 147"/>
            <p:cNvSpPr>
              <a:spLocks noChangeAspect="1"/>
            </p:cNvSpPr>
            <p:nvPr/>
          </p:nvSpPr>
          <p:spPr bwMode="black">
            <a:xfrm>
              <a:off x="1315838" y="3753439"/>
              <a:ext cx="22272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84" name="Freeform 148"/>
            <p:cNvSpPr>
              <a:spLocks noChangeAspect="1"/>
            </p:cNvSpPr>
            <p:nvPr/>
          </p:nvSpPr>
          <p:spPr bwMode="black">
            <a:xfrm>
              <a:off x="1000955" y="3795062"/>
              <a:ext cx="220162" cy="124870"/>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85" name="Freeform 149"/>
            <p:cNvSpPr>
              <a:spLocks noChangeAspect="1"/>
            </p:cNvSpPr>
            <p:nvPr/>
          </p:nvSpPr>
          <p:spPr bwMode="black">
            <a:xfrm>
              <a:off x="1123836" y="3858722"/>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86" name="Freeform 150"/>
            <p:cNvSpPr>
              <a:spLocks noChangeAspect="1"/>
            </p:cNvSpPr>
            <p:nvPr/>
          </p:nvSpPr>
          <p:spPr bwMode="black">
            <a:xfrm>
              <a:off x="934393" y="397135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grpSp>
      <p:sp>
        <p:nvSpPr>
          <p:cNvPr id="89" name="Rectangle 182"/>
          <p:cNvSpPr>
            <a:spLocks noGrp="1" noChangeArrowheads="1"/>
          </p:cNvSpPr>
          <p:nvPr>
            <p:ph type="ctrTitle" hasCustomPrompt="1"/>
          </p:nvPr>
        </p:nvSpPr>
        <p:spPr bwMode="blackWhite">
          <a:xfrm>
            <a:off x="3099152" y="1078174"/>
            <a:ext cx="5605462" cy="1052105"/>
          </a:xfrm>
          <a:ln w="25400"/>
          <a:effectLst/>
        </p:spPr>
        <p:txBody>
          <a:bodyPr tIns="91440" bIns="91440" anchor="b"/>
          <a:lstStyle>
            <a:lvl1pPr algn="l">
              <a:spcBef>
                <a:spcPct val="25000"/>
              </a:spcBef>
              <a:defRPr lang="en-US" sz="3000" b="0" kern="1200" spc="-100" baseline="0" dirty="0">
                <a:solidFill>
                  <a:schemeClr val="accent4">
                    <a:lumMod val="50000"/>
                  </a:schemeClr>
                </a:solidFill>
                <a:effectLst/>
                <a:latin typeface="Arial" charset="0"/>
                <a:ea typeface="+mn-ea"/>
                <a:cs typeface="+mn-cs"/>
              </a:defRPr>
            </a:lvl1pPr>
          </a:lstStyle>
          <a:p>
            <a:r>
              <a:rPr lang="en-US" dirty="0" smtClean="0"/>
              <a:t>Title Goes Here</a:t>
            </a:r>
            <a:br>
              <a:rPr lang="en-US" dirty="0" smtClean="0"/>
            </a:br>
            <a:r>
              <a:rPr lang="en-US" dirty="0" smtClean="0"/>
              <a:t>Second Line Optional</a:t>
            </a:r>
            <a:endParaRPr lang="en-US" dirty="0"/>
          </a:p>
        </p:txBody>
      </p:sp>
      <p:sp>
        <p:nvSpPr>
          <p:cNvPr id="91" name="Rectangle 183"/>
          <p:cNvSpPr>
            <a:spLocks noGrp="1" noChangeArrowheads="1"/>
          </p:cNvSpPr>
          <p:nvPr>
            <p:ph type="subTitle" idx="1" hasCustomPrompt="1"/>
          </p:nvPr>
        </p:nvSpPr>
        <p:spPr bwMode="blackWhite">
          <a:xfrm>
            <a:off x="3111027" y="2203218"/>
            <a:ext cx="5605462" cy="533400"/>
          </a:xfrm>
          <a:prstGeom prst="rect">
            <a:avLst/>
          </a:prstGeom>
          <a:ln w="25400" algn="ctr"/>
          <a:effectLst/>
        </p:spPr>
        <p:txBody>
          <a:bodyPr tIns="0" bIns="91440" anchor="t">
            <a:noAutofit/>
          </a:bodyPr>
          <a:lstStyle>
            <a:lvl1pPr marL="0" indent="0" algn="l" rtl="0" fontAlgn="base">
              <a:lnSpc>
                <a:spcPct val="85000"/>
              </a:lnSpc>
              <a:spcBef>
                <a:spcPct val="25000"/>
              </a:spcBef>
              <a:spcAft>
                <a:spcPct val="0"/>
              </a:spcAft>
              <a:buClrTx/>
              <a:buFont typeface="Arial" charset="0"/>
              <a:buNone/>
              <a:defRPr lang="en-US" sz="2400" b="0" kern="1200" spc="-70" baseline="0" dirty="0" smtClean="0">
                <a:solidFill>
                  <a:schemeClr val="accent4"/>
                </a:solidFill>
                <a:effectLst/>
                <a:latin typeface="Arial" charset="0"/>
                <a:ea typeface="+mn-ea"/>
                <a:cs typeface="+mn-cs"/>
              </a:defRPr>
            </a:lvl1pPr>
          </a:lstStyle>
          <a:p>
            <a:r>
              <a:rPr lang="en-US" dirty="0" smtClean="0"/>
              <a:t>Subhead here</a:t>
            </a:r>
          </a:p>
        </p:txBody>
      </p:sp>
      <p:sp>
        <p:nvSpPr>
          <p:cNvPr id="92" name="Text Placeholder 76"/>
          <p:cNvSpPr>
            <a:spLocks noGrp="1"/>
          </p:cNvSpPr>
          <p:nvPr>
            <p:ph type="body" sz="quarter" idx="11" hasCustomPrompt="1"/>
          </p:nvPr>
        </p:nvSpPr>
        <p:spPr>
          <a:xfrm>
            <a:off x="3111026" y="3378536"/>
            <a:ext cx="5605144" cy="323165"/>
          </a:xfrm>
          <a:noFill/>
        </p:spPr>
        <p:txBody>
          <a:bodyPr wrap="square" rtlCol="0">
            <a:spAutoFit/>
          </a:bodyPr>
          <a:lstStyle>
            <a:lvl1pPr marL="0" indent="0">
              <a:buNone/>
              <a:defRPr lang="en-US" sz="1500" kern="1200" spc="450" dirty="0" smtClean="0">
                <a:solidFill>
                  <a:schemeClr val="accent4"/>
                </a:solidFill>
                <a:latin typeface="Arial" charset="0"/>
              </a:defRPr>
            </a:lvl1pPr>
          </a:lstStyle>
          <a:p>
            <a:pPr lvl="0">
              <a:spcBef>
                <a:spcPct val="0"/>
              </a:spcBef>
              <a:spcAft>
                <a:spcPct val="0"/>
              </a:spcAft>
            </a:pPr>
            <a:r>
              <a:rPr lang="en-US" dirty="0" smtClean="0"/>
              <a:t>JAN.01.2014</a:t>
            </a:r>
          </a:p>
        </p:txBody>
      </p:sp>
      <p:sp>
        <p:nvSpPr>
          <p:cNvPr id="93" name="Text Placeholder 89"/>
          <p:cNvSpPr>
            <a:spLocks noGrp="1"/>
          </p:cNvSpPr>
          <p:nvPr>
            <p:ph type="body" sz="quarter" idx="12"/>
          </p:nvPr>
        </p:nvSpPr>
        <p:spPr>
          <a:xfrm>
            <a:off x="3111026" y="2936756"/>
            <a:ext cx="5605144" cy="425040"/>
          </a:xfrm>
        </p:spPr>
        <p:txBody>
          <a:bodyPr>
            <a:normAutofit/>
          </a:bodyPr>
          <a:lstStyle>
            <a:lvl1pPr marL="0" indent="0">
              <a:buFontTx/>
              <a:buNone/>
              <a:defRPr sz="1800" spc="-70" baseline="0">
                <a:solidFill>
                  <a:schemeClr val="accent4"/>
                </a:solidFill>
              </a:defRPr>
            </a:lvl1pPr>
            <a:lvl2pPr marL="175022" indent="0">
              <a:buFontTx/>
              <a:buNone/>
              <a:defRPr/>
            </a:lvl2pPr>
            <a:lvl3pPr marL="301229" indent="0">
              <a:buFontTx/>
              <a:buNone/>
              <a:defRPr/>
            </a:lvl3pPr>
            <a:lvl4pPr marL="427434" indent="0">
              <a:buFontTx/>
              <a:buNone/>
              <a:defRPr/>
            </a:lvl4pPr>
            <a:lvl5pPr marL="559594" indent="0">
              <a:buFontTx/>
              <a:buNone/>
              <a:defRPr/>
            </a:lvl5pPr>
          </a:lstStyle>
          <a:p>
            <a:pPr lvl="0"/>
            <a:r>
              <a:rPr lang="en-US" dirty="0" smtClean="0"/>
              <a:t>Click to edit Master text styles</a:t>
            </a:r>
          </a:p>
        </p:txBody>
      </p:sp>
      <p:pic>
        <p:nvPicPr>
          <p:cNvPr id="41" name="Picture 4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147" y="6288511"/>
            <a:ext cx="4438015" cy="32042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02067" y="301264"/>
            <a:ext cx="2602689" cy="533126"/>
          </a:xfrm>
          <a:prstGeom prst="rect">
            <a:avLst/>
          </a:prstGeom>
        </p:spPr>
      </p:pic>
      <p:sp>
        <p:nvSpPr>
          <p:cNvPr id="100" name="Freeform 99"/>
          <p:cNvSpPr/>
          <p:nvPr userDrawn="1"/>
        </p:nvSpPr>
        <p:spPr>
          <a:xfrm rot="18900000">
            <a:off x="1839206" y="-378228"/>
            <a:ext cx="1464139" cy="2254857"/>
          </a:xfrm>
          <a:custGeom>
            <a:avLst/>
            <a:gdLst>
              <a:gd name="connsiteX0" fmla="*/ 680336 w 1479171"/>
              <a:gd name="connsiteY0" fmla="*/ 0 h 2278007"/>
              <a:gd name="connsiteX1" fmla="*/ 1479171 w 1479171"/>
              <a:gd name="connsiteY1" fmla="*/ 798836 h 2278007"/>
              <a:gd name="connsiteX2" fmla="*/ 0 w 1479171"/>
              <a:gd name="connsiteY2" fmla="*/ 2278007 h 2278007"/>
              <a:gd name="connsiteX3" fmla="*/ 0 w 1479171"/>
              <a:gd name="connsiteY3" fmla="*/ 0 h 2278007"/>
              <a:gd name="connsiteX4" fmla="*/ 680336 w 1479171"/>
              <a:gd name="connsiteY4" fmla="*/ 0 h 227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171" h="2278007">
                <a:moveTo>
                  <a:pt x="680336" y="0"/>
                </a:moveTo>
                <a:lnTo>
                  <a:pt x="1479171" y="798836"/>
                </a:lnTo>
                <a:lnTo>
                  <a:pt x="0" y="2278007"/>
                </a:lnTo>
                <a:lnTo>
                  <a:pt x="0" y="0"/>
                </a:lnTo>
                <a:lnTo>
                  <a:pt x="68033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5779" y="513020"/>
            <a:ext cx="2316871" cy="4676200"/>
          </a:xfrm>
          <a:prstGeom prst="rect">
            <a:avLst/>
          </a:prstGeom>
        </p:spPr>
      </p:pic>
      <p:sp>
        <p:nvSpPr>
          <p:cNvPr id="103" name="Freeform 102"/>
          <p:cNvSpPr/>
          <p:nvPr userDrawn="1"/>
        </p:nvSpPr>
        <p:spPr>
          <a:xfrm rot="18900000">
            <a:off x="51589" y="-10993"/>
            <a:ext cx="1582885" cy="668532"/>
          </a:xfrm>
          <a:custGeom>
            <a:avLst/>
            <a:gdLst>
              <a:gd name="connsiteX0" fmla="*/ 1001263 w 1582885"/>
              <a:gd name="connsiteY0" fmla="*/ 86910 h 668532"/>
              <a:gd name="connsiteX1" fmla="*/ 1582885 w 1582885"/>
              <a:gd name="connsiteY1" fmla="*/ 668532 h 668532"/>
              <a:gd name="connsiteX2" fmla="*/ 0 w 1582885"/>
              <a:gd name="connsiteY2" fmla="*/ 668532 h 668532"/>
              <a:gd name="connsiteX3" fmla="*/ 581623 w 1582885"/>
              <a:gd name="connsiteY3" fmla="*/ 86909 h 668532"/>
              <a:gd name="connsiteX4" fmla="*/ 1001263 w 1582885"/>
              <a:gd name="connsiteY4" fmla="*/ 86910 h 668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885" h="668532">
                <a:moveTo>
                  <a:pt x="1001263" y="86910"/>
                </a:moveTo>
                <a:lnTo>
                  <a:pt x="1582885" y="668532"/>
                </a:lnTo>
                <a:lnTo>
                  <a:pt x="0" y="668532"/>
                </a:lnTo>
                <a:lnTo>
                  <a:pt x="581623" y="86909"/>
                </a:lnTo>
                <a:cubicBezTo>
                  <a:pt x="697503" y="-28971"/>
                  <a:pt x="885383" y="-28970"/>
                  <a:pt x="1001263" y="8691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Freeform 101"/>
          <p:cNvSpPr/>
          <p:nvPr userDrawn="1"/>
        </p:nvSpPr>
        <p:spPr>
          <a:xfrm rot="18900000">
            <a:off x="463523" y="4613215"/>
            <a:ext cx="452281" cy="904561"/>
          </a:xfrm>
          <a:custGeom>
            <a:avLst/>
            <a:gdLst>
              <a:gd name="connsiteX0" fmla="*/ 452281 w 452281"/>
              <a:gd name="connsiteY0" fmla="*/ 0 h 904561"/>
              <a:gd name="connsiteX1" fmla="*/ 452281 w 452281"/>
              <a:gd name="connsiteY1" fmla="*/ 904561 h 904561"/>
              <a:gd name="connsiteX2" fmla="*/ 0 w 452281"/>
              <a:gd name="connsiteY2" fmla="*/ 452281 h 904561"/>
              <a:gd name="connsiteX3" fmla="*/ 452281 w 452281"/>
              <a:gd name="connsiteY3" fmla="*/ 0 h 904561"/>
            </a:gdLst>
            <a:ahLst/>
            <a:cxnLst>
              <a:cxn ang="0">
                <a:pos x="connsiteX0" y="connsiteY0"/>
              </a:cxn>
              <a:cxn ang="0">
                <a:pos x="connsiteX1" y="connsiteY1"/>
              </a:cxn>
              <a:cxn ang="0">
                <a:pos x="connsiteX2" y="connsiteY2"/>
              </a:cxn>
              <a:cxn ang="0">
                <a:pos x="connsiteX3" y="connsiteY3"/>
              </a:cxn>
            </a:cxnLst>
            <a:rect l="l" t="t" r="r" b="b"/>
            <a:pathLst>
              <a:path w="452281" h="904561">
                <a:moveTo>
                  <a:pt x="452281" y="0"/>
                </a:moveTo>
                <a:lnTo>
                  <a:pt x="452281" y="904561"/>
                </a:lnTo>
                <a:lnTo>
                  <a:pt x="0" y="452281"/>
                </a:lnTo>
                <a:lnTo>
                  <a:pt x="452281" y="0"/>
                </a:lnTo>
                <a:close/>
              </a:path>
            </a:pathLst>
          </a:custGeom>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3"/>
          <p:cNvSpPr>
            <a:spLocks noChangeAspect="1" noChangeArrowheads="1" noTextEdit="1"/>
          </p:cNvSpPr>
          <p:nvPr userDrawn="1"/>
        </p:nvSpPr>
        <p:spPr bwMode="auto">
          <a:xfrm>
            <a:off x="1036638" y="3921125"/>
            <a:ext cx="1260475" cy="111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109"/>
          <p:cNvSpPr>
            <a:spLocks/>
          </p:cNvSpPr>
          <p:nvPr userDrawn="1"/>
        </p:nvSpPr>
        <p:spPr bwMode="auto">
          <a:xfrm>
            <a:off x="1105076" y="3625156"/>
            <a:ext cx="1750699" cy="1600246"/>
          </a:xfrm>
          <a:custGeom>
            <a:avLst/>
            <a:gdLst>
              <a:gd name="connsiteX0" fmla="*/ 1750698 w 1750699"/>
              <a:gd name="connsiteY0" fmla="*/ 0 h 1600246"/>
              <a:gd name="connsiteX1" fmla="*/ 1750699 w 1750699"/>
              <a:gd name="connsiteY1" fmla="*/ 1303515 h 1600246"/>
              <a:gd name="connsiteX2" fmla="*/ 1453969 w 1750699"/>
              <a:gd name="connsiteY2" fmla="*/ 1600246 h 1600246"/>
              <a:gd name="connsiteX3" fmla="*/ 150453 w 1750699"/>
              <a:gd name="connsiteY3" fmla="*/ 1600245 h 1600246"/>
              <a:gd name="connsiteX4" fmla="*/ 340315 w 1750699"/>
              <a:gd name="connsiteY4" fmla="*/ 1410383 h 1600246"/>
              <a:gd name="connsiteX5" fmla="*/ 338612 w 1750699"/>
              <a:gd name="connsiteY5" fmla="*/ 1410383 h 1600246"/>
              <a:gd name="connsiteX6" fmla="*/ 329431 w 1750699"/>
              <a:gd name="connsiteY6" fmla="*/ 1397744 h 1600246"/>
              <a:gd name="connsiteX7" fmla="*/ 324779 w 1750699"/>
              <a:gd name="connsiteY7" fmla="*/ 1391972 h 1600246"/>
              <a:gd name="connsiteX8" fmla="*/ 304103 w 1750699"/>
              <a:gd name="connsiteY8" fmla="*/ 1389658 h 1600246"/>
              <a:gd name="connsiteX9" fmla="*/ 291391 w 1750699"/>
              <a:gd name="connsiteY9" fmla="*/ 1390803 h 1600246"/>
              <a:gd name="connsiteX10" fmla="*/ 278702 w 1750699"/>
              <a:gd name="connsiteY10" fmla="*/ 1391972 h 1600246"/>
              <a:gd name="connsiteX11" fmla="*/ 264894 w 1750699"/>
              <a:gd name="connsiteY11" fmla="*/ 1391972 h 1600246"/>
              <a:gd name="connsiteX12" fmla="*/ 264894 w 1750699"/>
              <a:gd name="connsiteY12" fmla="*/ 1389658 h 1600246"/>
              <a:gd name="connsiteX13" fmla="*/ 251086 w 1750699"/>
              <a:gd name="connsiteY13" fmla="*/ 1388513 h 1600246"/>
              <a:gd name="connsiteX14" fmla="*/ 237253 w 1750699"/>
              <a:gd name="connsiteY14" fmla="*/ 1387320 h 1600246"/>
              <a:gd name="connsiteX15" fmla="*/ 230385 w 1750699"/>
              <a:gd name="connsiteY15" fmla="*/ 1406925 h 1600246"/>
              <a:gd name="connsiteX16" fmla="*/ 221179 w 1750699"/>
              <a:gd name="connsiteY16" fmla="*/ 1421927 h 1600246"/>
              <a:gd name="connsiteX17" fmla="*/ 221179 w 1750699"/>
              <a:gd name="connsiteY17" fmla="*/ 1428844 h 1600246"/>
              <a:gd name="connsiteX18" fmla="*/ 217697 w 1750699"/>
              <a:gd name="connsiteY18" fmla="*/ 1429964 h 1600246"/>
              <a:gd name="connsiteX19" fmla="*/ 214239 w 1750699"/>
              <a:gd name="connsiteY19" fmla="*/ 1431133 h 1600246"/>
              <a:gd name="connsiteX20" fmla="*/ 211925 w 1750699"/>
              <a:gd name="connsiteY20" fmla="*/ 1440339 h 1600246"/>
              <a:gd name="connsiteX21" fmla="*/ 198141 w 1750699"/>
              <a:gd name="connsiteY21" fmla="*/ 1440339 h 1600246"/>
              <a:gd name="connsiteX22" fmla="*/ 202744 w 1750699"/>
              <a:gd name="connsiteY22" fmla="*/ 1433447 h 1600246"/>
              <a:gd name="connsiteX23" fmla="*/ 205033 w 1750699"/>
              <a:gd name="connsiteY23" fmla="*/ 1431133 h 1600246"/>
              <a:gd name="connsiteX24" fmla="*/ 202744 w 1750699"/>
              <a:gd name="connsiteY24" fmla="*/ 1428844 h 1600246"/>
              <a:gd name="connsiteX25" fmla="*/ 207346 w 1750699"/>
              <a:gd name="connsiteY25" fmla="*/ 1417324 h 1600246"/>
              <a:gd name="connsiteX26" fmla="*/ 209636 w 1750699"/>
              <a:gd name="connsiteY26" fmla="*/ 1413842 h 1600246"/>
              <a:gd name="connsiteX27" fmla="*/ 211925 w 1750699"/>
              <a:gd name="connsiteY27" fmla="*/ 1410383 h 1600246"/>
              <a:gd name="connsiteX28" fmla="*/ 216528 w 1750699"/>
              <a:gd name="connsiteY28" fmla="*/ 1410383 h 1600246"/>
              <a:gd name="connsiteX29" fmla="*/ 218841 w 1750699"/>
              <a:gd name="connsiteY29" fmla="*/ 1406925 h 1600246"/>
              <a:gd name="connsiteX30" fmla="*/ 221179 w 1750699"/>
              <a:gd name="connsiteY30" fmla="*/ 1403515 h 1600246"/>
              <a:gd name="connsiteX31" fmla="*/ 225782 w 1750699"/>
              <a:gd name="connsiteY31" fmla="*/ 1391972 h 1600246"/>
              <a:gd name="connsiteX32" fmla="*/ 241856 w 1750699"/>
              <a:gd name="connsiteY32" fmla="*/ 1362016 h 1600246"/>
              <a:gd name="connsiteX33" fmla="*/ 232650 w 1750699"/>
              <a:gd name="connsiteY33" fmla="*/ 1359702 h 1600246"/>
              <a:gd name="connsiteX34" fmla="*/ 216528 w 1750699"/>
              <a:gd name="connsiteY34" fmla="*/ 1355075 h 1600246"/>
              <a:gd name="connsiteX35" fmla="*/ 216528 w 1750699"/>
              <a:gd name="connsiteY35" fmla="*/ 1350472 h 1600246"/>
              <a:gd name="connsiteX36" fmla="*/ 201575 w 1750699"/>
              <a:gd name="connsiteY36" fmla="*/ 1349303 h 1600246"/>
              <a:gd name="connsiteX37" fmla="*/ 193514 w 1750699"/>
              <a:gd name="connsiteY37" fmla="*/ 1341290 h 1600246"/>
              <a:gd name="connsiteX38" fmla="*/ 191176 w 1750699"/>
              <a:gd name="connsiteY38" fmla="*/ 1332060 h 1600246"/>
              <a:gd name="connsiteX39" fmla="*/ 188862 w 1750699"/>
              <a:gd name="connsiteY39" fmla="*/ 1325192 h 1600246"/>
              <a:gd name="connsiteX40" fmla="*/ 190055 w 1750699"/>
              <a:gd name="connsiteY40" fmla="*/ 1315962 h 1600246"/>
              <a:gd name="connsiteX41" fmla="*/ 191176 w 1750699"/>
              <a:gd name="connsiteY41" fmla="*/ 1306731 h 1600246"/>
              <a:gd name="connsiteX42" fmla="*/ 186573 w 1750699"/>
              <a:gd name="connsiteY42" fmla="*/ 1297526 h 1600246"/>
              <a:gd name="connsiteX43" fmla="*/ 172740 w 1750699"/>
              <a:gd name="connsiteY43" fmla="*/ 1281379 h 1600246"/>
              <a:gd name="connsiteX44" fmla="*/ 170475 w 1750699"/>
              <a:gd name="connsiteY44" fmla="*/ 1286006 h 1600246"/>
              <a:gd name="connsiteX45" fmla="*/ 154329 w 1750699"/>
              <a:gd name="connsiteY45" fmla="*/ 1288295 h 1600246"/>
              <a:gd name="connsiteX46" fmla="*/ 139327 w 1750699"/>
              <a:gd name="connsiteY46" fmla="*/ 1294067 h 1600246"/>
              <a:gd name="connsiteX47" fmla="*/ 122085 w 1750699"/>
              <a:gd name="connsiteY47" fmla="*/ 1295187 h 1600246"/>
              <a:gd name="connsiteX48" fmla="*/ 117482 w 1750699"/>
              <a:gd name="connsiteY48" fmla="*/ 1287151 h 1600246"/>
              <a:gd name="connsiteX49" fmla="*/ 115217 w 1750699"/>
              <a:gd name="connsiteY49" fmla="*/ 1276751 h 1600246"/>
              <a:gd name="connsiteX50" fmla="*/ 133604 w 1750699"/>
              <a:gd name="connsiteY50" fmla="*/ 1256026 h 1600246"/>
              <a:gd name="connsiteX51" fmla="*/ 135917 w 1750699"/>
              <a:gd name="connsiteY51" fmla="*/ 1249133 h 1600246"/>
              <a:gd name="connsiteX52" fmla="*/ 142858 w 1750699"/>
              <a:gd name="connsiteY52" fmla="*/ 1249133 h 1600246"/>
              <a:gd name="connsiteX53" fmla="*/ 124398 w 1750699"/>
              <a:gd name="connsiteY53" fmla="*/ 1214623 h 1600246"/>
              <a:gd name="connsiteX54" fmla="*/ 124398 w 1750699"/>
              <a:gd name="connsiteY54" fmla="*/ 1209947 h 1600246"/>
              <a:gd name="connsiteX55" fmla="*/ 110590 w 1750699"/>
              <a:gd name="connsiteY55" fmla="*/ 1209947 h 1600246"/>
              <a:gd name="connsiteX56" fmla="*/ 94419 w 1750699"/>
              <a:gd name="connsiteY56" fmla="*/ 1219226 h 1600246"/>
              <a:gd name="connsiteX57" fmla="*/ 73694 w 1750699"/>
              <a:gd name="connsiteY57" fmla="*/ 1203031 h 1600246"/>
              <a:gd name="connsiteX58" fmla="*/ 71405 w 1750699"/>
              <a:gd name="connsiteY58" fmla="*/ 1186957 h 1600246"/>
              <a:gd name="connsiteX59" fmla="*/ 78321 w 1750699"/>
              <a:gd name="connsiteY59" fmla="*/ 1174293 h 1600246"/>
              <a:gd name="connsiteX60" fmla="*/ 82924 w 1750699"/>
              <a:gd name="connsiteY60" fmla="*/ 1159290 h 1600246"/>
              <a:gd name="connsiteX61" fmla="*/ 85213 w 1750699"/>
              <a:gd name="connsiteY61" fmla="*/ 1159290 h 1600246"/>
              <a:gd name="connsiteX62" fmla="*/ 97877 w 1750699"/>
              <a:gd name="connsiteY62" fmla="*/ 1148891 h 1600246"/>
              <a:gd name="connsiteX63" fmla="*/ 101335 w 1750699"/>
              <a:gd name="connsiteY63" fmla="*/ 1129359 h 1600246"/>
              <a:gd name="connsiteX64" fmla="*/ 94419 w 1750699"/>
              <a:gd name="connsiteY64" fmla="*/ 1121298 h 1600246"/>
              <a:gd name="connsiteX65" fmla="*/ 85213 w 1750699"/>
              <a:gd name="connsiteY65" fmla="*/ 1108633 h 1600246"/>
              <a:gd name="connsiteX66" fmla="*/ 29955 w 1750699"/>
              <a:gd name="connsiteY66" fmla="*/ 1122442 h 1600246"/>
              <a:gd name="connsiteX67" fmla="*/ 9206 w 1750699"/>
              <a:gd name="connsiteY67" fmla="*/ 1121298 h 1600246"/>
              <a:gd name="connsiteX68" fmla="*/ 0 w 1750699"/>
              <a:gd name="connsiteY68" fmla="*/ 1097089 h 1600246"/>
              <a:gd name="connsiteX69" fmla="*/ 4554 w 1750699"/>
              <a:gd name="connsiteY69" fmla="*/ 1085546 h 1600246"/>
              <a:gd name="connsiteX70" fmla="*/ 10350 w 1750699"/>
              <a:gd name="connsiteY70" fmla="*/ 1084450 h 1600246"/>
              <a:gd name="connsiteX71" fmla="*/ 13809 w 1750699"/>
              <a:gd name="connsiteY71" fmla="*/ 1083256 h 1600246"/>
              <a:gd name="connsiteX72" fmla="*/ 20749 w 1750699"/>
              <a:gd name="connsiteY72" fmla="*/ 1080943 h 1600246"/>
              <a:gd name="connsiteX73" fmla="*/ 20749 w 1750699"/>
              <a:gd name="connsiteY73" fmla="*/ 1076340 h 1600246"/>
              <a:gd name="connsiteX74" fmla="*/ 73694 w 1750699"/>
              <a:gd name="connsiteY74" fmla="*/ 1071761 h 1600246"/>
              <a:gd name="connsiteX75" fmla="*/ 76008 w 1750699"/>
              <a:gd name="connsiteY75" fmla="*/ 1064844 h 1600246"/>
              <a:gd name="connsiteX76" fmla="*/ 82924 w 1750699"/>
              <a:gd name="connsiteY76" fmla="*/ 1064844 h 1600246"/>
              <a:gd name="connsiteX77" fmla="*/ 87527 w 1750699"/>
              <a:gd name="connsiteY77" fmla="*/ 1051035 h 1600246"/>
              <a:gd name="connsiteX78" fmla="*/ 89816 w 1750699"/>
              <a:gd name="connsiteY78" fmla="*/ 1034889 h 1600246"/>
              <a:gd name="connsiteX79" fmla="*/ 78321 w 1750699"/>
              <a:gd name="connsiteY79" fmla="*/ 1036033 h 1600246"/>
              <a:gd name="connsiteX80" fmla="*/ 64488 w 1750699"/>
              <a:gd name="connsiteY80" fmla="*/ 1037202 h 1600246"/>
              <a:gd name="connsiteX81" fmla="*/ 25352 w 1750699"/>
              <a:gd name="connsiteY81" fmla="*/ 1025634 h 1600246"/>
              <a:gd name="connsiteX82" fmla="*/ 25352 w 1750699"/>
              <a:gd name="connsiteY82" fmla="*/ 1023369 h 1600246"/>
              <a:gd name="connsiteX83" fmla="*/ 21894 w 1750699"/>
              <a:gd name="connsiteY83" fmla="*/ 1022224 h 1600246"/>
              <a:gd name="connsiteX84" fmla="*/ 18436 w 1750699"/>
              <a:gd name="connsiteY84" fmla="*/ 1021031 h 1600246"/>
              <a:gd name="connsiteX85" fmla="*/ 20749 w 1750699"/>
              <a:gd name="connsiteY85" fmla="*/ 1014163 h 1600246"/>
              <a:gd name="connsiteX86" fmla="*/ 29955 w 1750699"/>
              <a:gd name="connsiteY86" fmla="*/ 1014163 h 1600246"/>
              <a:gd name="connsiteX87" fmla="*/ 34558 w 1750699"/>
              <a:gd name="connsiteY87" fmla="*/ 1011849 h 1600246"/>
              <a:gd name="connsiteX88" fmla="*/ 43763 w 1750699"/>
              <a:gd name="connsiteY88" fmla="*/ 1014163 h 1600246"/>
              <a:gd name="connsiteX89" fmla="*/ 50680 w 1750699"/>
              <a:gd name="connsiteY89" fmla="*/ 1011849 h 1600246"/>
              <a:gd name="connsiteX90" fmla="*/ 52969 w 1750699"/>
              <a:gd name="connsiteY90" fmla="*/ 1002619 h 1600246"/>
              <a:gd name="connsiteX91" fmla="*/ 73694 w 1750699"/>
              <a:gd name="connsiteY91" fmla="*/ 995727 h 1600246"/>
              <a:gd name="connsiteX92" fmla="*/ 85213 w 1750699"/>
              <a:gd name="connsiteY92" fmla="*/ 991124 h 1600246"/>
              <a:gd name="connsiteX93" fmla="*/ 99046 w 1750699"/>
              <a:gd name="connsiteY93" fmla="*/ 981918 h 1600246"/>
              <a:gd name="connsiteX94" fmla="*/ 103649 w 1750699"/>
              <a:gd name="connsiteY94" fmla="*/ 974977 h 1600246"/>
              <a:gd name="connsiteX95" fmla="*/ 105963 w 1750699"/>
              <a:gd name="connsiteY95" fmla="*/ 954276 h 1600246"/>
              <a:gd name="connsiteX96" fmla="*/ 101335 w 1750699"/>
              <a:gd name="connsiteY96" fmla="*/ 912800 h 1600246"/>
              <a:gd name="connsiteX97" fmla="*/ 105963 w 1750699"/>
              <a:gd name="connsiteY97" fmla="*/ 910462 h 1600246"/>
              <a:gd name="connsiteX98" fmla="*/ 105963 w 1750699"/>
              <a:gd name="connsiteY98" fmla="*/ 894389 h 1600246"/>
              <a:gd name="connsiteX99" fmla="*/ 110590 w 1750699"/>
              <a:gd name="connsiteY99" fmla="*/ 894389 h 1600246"/>
              <a:gd name="connsiteX100" fmla="*/ 110590 w 1750699"/>
              <a:gd name="connsiteY100" fmla="*/ 878217 h 1600246"/>
              <a:gd name="connsiteX101" fmla="*/ 105963 w 1750699"/>
              <a:gd name="connsiteY101" fmla="*/ 878217 h 1600246"/>
              <a:gd name="connsiteX102" fmla="*/ 105963 w 1750699"/>
              <a:gd name="connsiteY102" fmla="*/ 875928 h 1600246"/>
              <a:gd name="connsiteX103" fmla="*/ 110590 w 1750699"/>
              <a:gd name="connsiteY103" fmla="*/ 858612 h 1600246"/>
              <a:gd name="connsiteX104" fmla="*/ 119820 w 1750699"/>
              <a:gd name="connsiteY104" fmla="*/ 848335 h 1600246"/>
              <a:gd name="connsiteX105" fmla="*/ 133604 w 1750699"/>
              <a:gd name="connsiteY105" fmla="*/ 848335 h 1600246"/>
              <a:gd name="connsiteX106" fmla="*/ 154329 w 1750699"/>
              <a:gd name="connsiteY106" fmla="*/ 859805 h 1600246"/>
              <a:gd name="connsiteX107" fmla="*/ 154329 w 1750699"/>
              <a:gd name="connsiteY107" fmla="*/ 855202 h 1600246"/>
              <a:gd name="connsiteX108" fmla="*/ 161245 w 1750699"/>
              <a:gd name="connsiteY108" fmla="*/ 855202 h 1600246"/>
              <a:gd name="connsiteX109" fmla="*/ 172740 w 1750699"/>
              <a:gd name="connsiteY109" fmla="*/ 841345 h 1600246"/>
              <a:gd name="connsiteX110" fmla="*/ 175078 w 1750699"/>
              <a:gd name="connsiteY110" fmla="*/ 832139 h 1600246"/>
              <a:gd name="connsiteX111" fmla="*/ 187742 w 1750699"/>
              <a:gd name="connsiteY111" fmla="*/ 818330 h 1600246"/>
              <a:gd name="connsiteX112" fmla="*/ 195779 w 1750699"/>
              <a:gd name="connsiteY112" fmla="*/ 809124 h 1600246"/>
              <a:gd name="connsiteX113" fmla="*/ 198141 w 1750699"/>
              <a:gd name="connsiteY113" fmla="*/ 799894 h 1600246"/>
              <a:gd name="connsiteX114" fmla="*/ 207346 w 1750699"/>
              <a:gd name="connsiteY114" fmla="*/ 783820 h 1600246"/>
              <a:gd name="connsiteX115" fmla="*/ 214239 w 1750699"/>
              <a:gd name="connsiteY115" fmla="*/ 783820 h 1600246"/>
              <a:gd name="connsiteX116" fmla="*/ 214239 w 1750699"/>
              <a:gd name="connsiteY116" fmla="*/ 779168 h 1600246"/>
              <a:gd name="connsiteX117" fmla="*/ 233794 w 1750699"/>
              <a:gd name="connsiteY117" fmla="*/ 769962 h 1600246"/>
              <a:gd name="connsiteX118" fmla="*/ 237253 w 1750699"/>
              <a:gd name="connsiteY118" fmla="*/ 753840 h 1600246"/>
              <a:gd name="connsiteX119" fmla="*/ 234988 w 1750699"/>
              <a:gd name="connsiteY119" fmla="*/ 743440 h 1600246"/>
              <a:gd name="connsiteX120" fmla="*/ 232650 w 1750699"/>
              <a:gd name="connsiteY120" fmla="*/ 733066 h 1600246"/>
              <a:gd name="connsiteX121" fmla="*/ 233794 w 1750699"/>
              <a:gd name="connsiteY121" fmla="*/ 728463 h 1600246"/>
              <a:gd name="connsiteX122" fmla="*/ 234988 w 1750699"/>
              <a:gd name="connsiteY122" fmla="*/ 723884 h 1600246"/>
              <a:gd name="connsiteX123" fmla="*/ 229192 w 1750699"/>
              <a:gd name="connsiteY123" fmla="*/ 710026 h 1600246"/>
              <a:gd name="connsiteX124" fmla="*/ 223444 w 1750699"/>
              <a:gd name="connsiteY124" fmla="*/ 689350 h 1600246"/>
              <a:gd name="connsiteX125" fmla="*/ 232650 w 1750699"/>
              <a:gd name="connsiteY125" fmla="*/ 689350 h 1600246"/>
              <a:gd name="connsiteX126" fmla="*/ 236108 w 1750699"/>
              <a:gd name="connsiteY126" fmla="*/ 697362 h 1600246"/>
              <a:gd name="connsiteX127" fmla="*/ 241856 w 1750699"/>
              <a:gd name="connsiteY127" fmla="*/ 712364 h 1600246"/>
              <a:gd name="connsiteX128" fmla="*/ 246458 w 1750699"/>
              <a:gd name="connsiteY128" fmla="*/ 712364 h 1600246"/>
              <a:gd name="connsiteX129" fmla="*/ 246458 w 1750699"/>
              <a:gd name="connsiteY129" fmla="*/ 719281 h 1600246"/>
              <a:gd name="connsiteX130" fmla="*/ 260291 w 1750699"/>
              <a:gd name="connsiteY130" fmla="*/ 730776 h 1600246"/>
              <a:gd name="connsiteX131" fmla="*/ 274100 w 1750699"/>
              <a:gd name="connsiteY131" fmla="*/ 742296 h 1600246"/>
              <a:gd name="connsiteX132" fmla="*/ 297163 w 1750699"/>
              <a:gd name="connsiteY132" fmla="*/ 737693 h 1600246"/>
              <a:gd name="connsiteX133" fmla="*/ 297163 w 1750699"/>
              <a:gd name="connsiteY133" fmla="*/ 733066 h 1600246"/>
              <a:gd name="connsiteX134" fmla="*/ 315574 w 1750699"/>
              <a:gd name="connsiteY134" fmla="*/ 730776 h 1600246"/>
              <a:gd name="connsiteX135" fmla="*/ 322515 w 1750699"/>
              <a:gd name="connsiteY135" fmla="*/ 733066 h 1600246"/>
              <a:gd name="connsiteX136" fmla="*/ 327117 w 1750699"/>
              <a:gd name="connsiteY136" fmla="*/ 728463 h 1600246"/>
              <a:gd name="connsiteX137" fmla="*/ 358217 w 1750699"/>
              <a:gd name="connsiteY137" fmla="*/ 725029 h 1600246"/>
              <a:gd name="connsiteX138" fmla="*/ 375484 w 1750699"/>
              <a:gd name="connsiteY138" fmla="*/ 700820 h 1600246"/>
              <a:gd name="connsiteX139" fmla="*/ 370881 w 1750699"/>
              <a:gd name="connsiteY139" fmla="*/ 672058 h 1600246"/>
              <a:gd name="connsiteX140" fmla="*/ 366254 w 1750699"/>
              <a:gd name="connsiteY140" fmla="*/ 643247 h 1600246"/>
              <a:gd name="connsiteX141" fmla="*/ 368567 w 1750699"/>
              <a:gd name="connsiteY141" fmla="*/ 636306 h 1600246"/>
              <a:gd name="connsiteX142" fmla="*/ 368567 w 1750699"/>
              <a:gd name="connsiteY142" fmla="*/ 631727 h 1600246"/>
              <a:gd name="connsiteX143" fmla="*/ 377773 w 1750699"/>
              <a:gd name="connsiteY143" fmla="*/ 631727 h 1600246"/>
              <a:gd name="connsiteX144" fmla="*/ 380086 w 1750699"/>
              <a:gd name="connsiteY144" fmla="*/ 640909 h 1600246"/>
              <a:gd name="connsiteX145" fmla="*/ 384689 w 1750699"/>
              <a:gd name="connsiteY145" fmla="*/ 640909 h 1600246"/>
              <a:gd name="connsiteX146" fmla="*/ 387027 w 1750699"/>
              <a:gd name="connsiteY146" fmla="*/ 670913 h 1600246"/>
              <a:gd name="connsiteX147" fmla="*/ 393895 w 1750699"/>
              <a:gd name="connsiteY147" fmla="*/ 675516 h 1600246"/>
              <a:gd name="connsiteX148" fmla="*/ 398546 w 1750699"/>
              <a:gd name="connsiteY148" fmla="*/ 689350 h 1600246"/>
              <a:gd name="connsiteX149" fmla="*/ 414669 w 1750699"/>
              <a:gd name="connsiteY149" fmla="*/ 707761 h 1600246"/>
              <a:gd name="connsiteX150" fmla="*/ 435393 w 1750699"/>
              <a:gd name="connsiteY150" fmla="*/ 705448 h 1600246"/>
              <a:gd name="connsiteX151" fmla="*/ 437683 w 1750699"/>
              <a:gd name="connsiteY151" fmla="*/ 689350 h 1600246"/>
              <a:gd name="connsiteX152" fmla="*/ 426163 w 1750699"/>
              <a:gd name="connsiteY152" fmla="*/ 675516 h 1600246"/>
              <a:gd name="connsiteX153" fmla="*/ 426163 w 1750699"/>
              <a:gd name="connsiteY153" fmla="*/ 650139 h 1600246"/>
              <a:gd name="connsiteX154" fmla="*/ 421561 w 1750699"/>
              <a:gd name="connsiteY154" fmla="*/ 650139 h 1600246"/>
              <a:gd name="connsiteX155" fmla="*/ 426163 w 1750699"/>
              <a:gd name="connsiteY155" fmla="*/ 640909 h 1600246"/>
              <a:gd name="connsiteX156" fmla="*/ 421561 w 1750699"/>
              <a:gd name="connsiteY156" fmla="*/ 640909 h 1600246"/>
              <a:gd name="connsiteX157" fmla="*/ 416958 w 1750699"/>
              <a:gd name="connsiteY157" fmla="*/ 617894 h 1600246"/>
              <a:gd name="connsiteX158" fmla="*/ 418078 w 1750699"/>
              <a:gd name="connsiteY158" fmla="*/ 608688 h 1600246"/>
              <a:gd name="connsiteX159" fmla="*/ 419271 w 1750699"/>
              <a:gd name="connsiteY159" fmla="*/ 599458 h 1600246"/>
              <a:gd name="connsiteX160" fmla="*/ 414669 w 1750699"/>
              <a:gd name="connsiteY160" fmla="*/ 581046 h 1600246"/>
              <a:gd name="connsiteX161" fmla="*/ 412355 w 1750699"/>
              <a:gd name="connsiteY161" fmla="*/ 564948 h 1600246"/>
              <a:gd name="connsiteX162" fmla="*/ 414669 w 1750699"/>
              <a:gd name="connsiteY162" fmla="*/ 540739 h 1600246"/>
              <a:gd name="connsiteX163" fmla="*/ 428477 w 1750699"/>
              <a:gd name="connsiteY163" fmla="*/ 528075 h 1600246"/>
              <a:gd name="connsiteX164" fmla="*/ 430766 w 1750699"/>
              <a:gd name="connsiteY164" fmla="*/ 537305 h 1600246"/>
              <a:gd name="connsiteX165" fmla="*/ 437683 w 1750699"/>
              <a:gd name="connsiteY165" fmla="*/ 560320 h 1600246"/>
              <a:gd name="connsiteX166" fmla="*/ 435393 w 1750699"/>
              <a:gd name="connsiteY166" fmla="*/ 576443 h 1600246"/>
              <a:gd name="connsiteX167" fmla="*/ 430766 w 1750699"/>
              <a:gd name="connsiteY167" fmla="*/ 576443 h 1600246"/>
              <a:gd name="connsiteX168" fmla="*/ 433080 w 1750699"/>
              <a:gd name="connsiteY168" fmla="*/ 602916 h 1600246"/>
              <a:gd name="connsiteX169" fmla="*/ 435393 w 1750699"/>
              <a:gd name="connsiteY169" fmla="*/ 629438 h 1600246"/>
              <a:gd name="connsiteX170" fmla="*/ 439996 w 1750699"/>
              <a:gd name="connsiteY170" fmla="*/ 645560 h 1600246"/>
              <a:gd name="connsiteX171" fmla="*/ 467613 w 1750699"/>
              <a:gd name="connsiteY171" fmla="*/ 670913 h 1600246"/>
              <a:gd name="connsiteX172" fmla="*/ 467613 w 1750699"/>
              <a:gd name="connsiteY172" fmla="*/ 675516 h 1600246"/>
              <a:gd name="connsiteX173" fmla="*/ 476868 w 1750699"/>
              <a:gd name="connsiteY173" fmla="*/ 675516 h 1600246"/>
              <a:gd name="connsiteX174" fmla="*/ 489531 w 1750699"/>
              <a:gd name="connsiteY174" fmla="*/ 683553 h 1600246"/>
              <a:gd name="connsiteX175" fmla="*/ 499930 w 1750699"/>
              <a:gd name="connsiteY175" fmla="*/ 687036 h 1600246"/>
              <a:gd name="connsiteX176" fmla="*/ 506798 w 1750699"/>
              <a:gd name="connsiteY176" fmla="*/ 691614 h 1600246"/>
              <a:gd name="connsiteX177" fmla="*/ 509136 w 1750699"/>
              <a:gd name="connsiteY177" fmla="*/ 691614 h 1600246"/>
              <a:gd name="connsiteX178" fmla="*/ 519462 w 1750699"/>
              <a:gd name="connsiteY178" fmla="*/ 689350 h 1600246"/>
              <a:gd name="connsiteX179" fmla="*/ 529837 w 1750699"/>
              <a:gd name="connsiteY179" fmla="*/ 687036 h 1600246"/>
              <a:gd name="connsiteX180" fmla="*/ 532150 w 1750699"/>
              <a:gd name="connsiteY180" fmla="*/ 689350 h 1600246"/>
              <a:gd name="connsiteX181" fmla="*/ 532150 w 1750699"/>
              <a:gd name="connsiteY181" fmla="*/ 691614 h 1600246"/>
              <a:gd name="connsiteX182" fmla="*/ 536729 w 1750699"/>
              <a:gd name="connsiteY182" fmla="*/ 688156 h 1600246"/>
              <a:gd name="connsiteX183" fmla="*/ 545983 w 1750699"/>
              <a:gd name="connsiteY183" fmla="*/ 680119 h 1600246"/>
              <a:gd name="connsiteX184" fmla="*/ 552851 w 1750699"/>
              <a:gd name="connsiteY184" fmla="*/ 675516 h 1600246"/>
              <a:gd name="connsiteX185" fmla="*/ 556309 w 1750699"/>
              <a:gd name="connsiteY185" fmla="*/ 673227 h 1600246"/>
              <a:gd name="connsiteX186" fmla="*/ 559792 w 1750699"/>
              <a:gd name="connsiteY186" fmla="*/ 670913 h 1600246"/>
              <a:gd name="connsiteX187" fmla="*/ 559792 w 1750699"/>
              <a:gd name="connsiteY187" fmla="*/ 666310 h 1600246"/>
              <a:gd name="connsiteX188" fmla="*/ 566659 w 1750699"/>
              <a:gd name="connsiteY188" fmla="*/ 661683 h 1600246"/>
              <a:gd name="connsiteX189" fmla="*/ 571311 w 1750699"/>
              <a:gd name="connsiteY189" fmla="*/ 650139 h 1600246"/>
              <a:gd name="connsiteX190" fmla="*/ 577058 w 1750699"/>
              <a:gd name="connsiteY190" fmla="*/ 631727 h 1600246"/>
              <a:gd name="connsiteX191" fmla="*/ 589722 w 1750699"/>
              <a:gd name="connsiteY191" fmla="*/ 620232 h 1600246"/>
              <a:gd name="connsiteX192" fmla="*/ 592060 w 1750699"/>
              <a:gd name="connsiteY192" fmla="*/ 631727 h 1600246"/>
              <a:gd name="connsiteX193" fmla="*/ 578252 w 1750699"/>
              <a:gd name="connsiteY193" fmla="*/ 668575 h 1600246"/>
              <a:gd name="connsiteX194" fmla="*/ 586264 w 1750699"/>
              <a:gd name="connsiteY194" fmla="*/ 692759 h 1600246"/>
              <a:gd name="connsiteX195" fmla="*/ 612761 w 1750699"/>
              <a:gd name="connsiteY195" fmla="*/ 696217 h 1600246"/>
              <a:gd name="connsiteX196" fmla="*/ 624304 w 1750699"/>
              <a:gd name="connsiteY196" fmla="*/ 670913 h 1600246"/>
              <a:gd name="connsiteX197" fmla="*/ 649632 w 1750699"/>
              <a:gd name="connsiteY197" fmla="*/ 659369 h 1600246"/>
              <a:gd name="connsiteX198" fmla="*/ 658838 w 1750699"/>
              <a:gd name="connsiteY198" fmla="*/ 663997 h 1600246"/>
              <a:gd name="connsiteX199" fmla="*/ 674984 w 1750699"/>
              <a:gd name="connsiteY199" fmla="*/ 659369 h 1600246"/>
              <a:gd name="connsiteX200" fmla="*/ 674984 w 1750699"/>
              <a:gd name="connsiteY200" fmla="*/ 654742 h 1600246"/>
              <a:gd name="connsiteX201" fmla="*/ 681900 w 1750699"/>
              <a:gd name="connsiteY201" fmla="*/ 654742 h 1600246"/>
              <a:gd name="connsiteX202" fmla="*/ 701432 w 1750699"/>
              <a:gd name="connsiteY202" fmla="*/ 622497 h 1600246"/>
              <a:gd name="connsiteX203" fmla="*/ 730242 w 1750699"/>
              <a:gd name="connsiteY203" fmla="*/ 604085 h 1600246"/>
              <a:gd name="connsiteX204" fmla="*/ 744075 w 1750699"/>
              <a:gd name="connsiteY204" fmla="*/ 617894 h 1600246"/>
              <a:gd name="connsiteX205" fmla="*/ 750967 w 1750699"/>
              <a:gd name="connsiteY205" fmla="*/ 617894 h 1600246"/>
              <a:gd name="connsiteX206" fmla="*/ 752136 w 1750699"/>
              <a:gd name="connsiteY206" fmla="*/ 621352 h 1600246"/>
              <a:gd name="connsiteX207" fmla="*/ 753281 w 1750699"/>
              <a:gd name="connsiteY207" fmla="*/ 624835 h 1600246"/>
              <a:gd name="connsiteX208" fmla="*/ 778633 w 1750699"/>
              <a:gd name="connsiteY208" fmla="*/ 614460 h 1600246"/>
              <a:gd name="connsiteX209" fmla="*/ 794755 w 1750699"/>
              <a:gd name="connsiteY209" fmla="*/ 597168 h 1600246"/>
              <a:gd name="connsiteX210" fmla="*/ 801671 w 1750699"/>
              <a:gd name="connsiteY210" fmla="*/ 597168 h 1600246"/>
              <a:gd name="connsiteX211" fmla="*/ 823565 w 1750699"/>
              <a:gd name="connsiteY211" fmla="*/ 617894 h 1600246"/>
              <a:gd name="connsiteX212" fmla="*/ 852400 w 1750699"/>
              <a:gd name="connsiteY212" fmla="*/ 624835 h 1600246"/>
              <a:gd name="connsiteX213" fmla="*/ 856954 w 1750699"/>
              <a:gd name="connsiteY213" fmla="*/ 617894 h 1600246"/>
              <a:gd name="connsiteX214" fmla="*/ 873076 w 1750699"/>
              <a:gd name="connsiteY214" fmla="*/ 616774 h 1600246"/>
              <a:gd name="connsiteX215" fmla="*/ 886909 w 1750699"/>
              <a:gd name="connsiteY215" fmla="*/ 615629 h 1600246"/>
              <a:gd name="connsiteX216" fmla="*/ 894970 w 1750699"/>
              <a:gd name="connsiteY216" fmla="*/ 628293 h 1600246"/>
              <a:gd name="connsiteX217" fmla="*/ 903055 w 1750699"/>
              <a:gd name="connsiteY217" fmla="*/ 640909 h 1600246"/>
              <a:gd name="connsiteX218" fmla="*/ 907658 w 1750699"/>
              <a:gd name="connsiteY218" fmla="*/ 640909 h 1600246"/>
              <a:gd name="connsiteX219" fmla="*/ 914526 w 1750699"/>
              <a:gd name="connsiteY219" fmla="*/ 650139 h 1600246"/>
              <a:gd name="connsiteX220" fmla="*/ 923732 w 1750699"/>
              <a:gd name="connsiteY220" fmla="*/ 650139 h 1600246"/>
              <a:gd name="connsiteX221" fmla="*/ 923732 w 1750699"/>
              <a:gd name="connsiteY221" fmla="*/ 654742 h 1600246"/>
              <a:gd name="connsiteX222" fmla="*/ 944529 w 1750699"/>
              <a:gd name="connsiteY222" fmla="*/ 659369 h 1600246"/>
              <a:gd name="connsiteX223" fmla="*/ 945650 w 1750699"/>
              <a:gd name="connsiteY223" fmla="*/ 662828 h 1600246"/>
              <a:gd name="connsiteX224" fmla="*/ 946794 w 1750699"/>
              <a:gd name="connsiteY224" fmla="*/ 666310 h 1600246"/>
              <a:gd name="connsiteX225" fmla="*/ 953735 w 1750699"/>
              <a:gd name="connsiteY225" fmla="*/ 668575 h 1600246"/>
              <a:gd name="connsiteX226" fmla="*/ 958338 w 1750699"/>
              <a:gd name="connsiteY226" fmla="*/ 670913 h 1600246"/>
              <a:gd name="connsiteX227" fmla="*/ 962941 w 1750699"/>
              <a:gd name="connsiteY227" fmla="*/ 675516 h 1600246"/>
              <a:gd name="connsiteX228" fmla="*/ 969833 w 1750699"/>
              <a:gd name="connsiteY228" fmla="*/ 687036 h 1600246"/>
              <a:gd name="connsiteX229" fmla="*/ 972171 w 1750699"/>
              <a:gd name="connsiteY229" fmla="*/ 697362 h 1600246"/>
              <a:gd name="connsiteX230" fmla="*/ 974436 w 1750699"/>
              <a:gd name="connsiteY230" fmla="*/ 707761 h 1600246"/>
              <a:gd name="connsiteX231" fmla="*/ 976774 w 1750699"/>
              <a:gd name="connsiteY231" fmla="*/ 712364 h 1600246"/>
              <a:gd name="connsiteX232" fmla="*/ 980183 w 1750699"/>
              <a:gd name="connsiteY232" fmla="*/ 714678 h 1600246"/>
              <a:gd name="connsiteX233" fmla="*/ 983641 w 1750699"/>
              <a:gd name="connsiteY233" fmla="*/ 716967 h 1600246"/>
              <a:gd name="connsiteX234" fmla="*/ 983641 w 1750699"/>
              <a:gd name="connsiteY234" fmla="*/ 726173 h 1600246"/>
              <a:gd name="connsiteX235" fmla="*/ 991775 w 1750699"/>
              <a:gd name="connsiteY235" fmla="*/ 733066 h 1600246"/>
              <a:gd name="connsiteX236" fmla="*/ 999788 w 1750699"/>
              <a:gd name="connsiteY236" fmla="*/ 740007 h 1600246"/>
              <a:gd name="connsiteX237" fmla="*/ 1001966 w 1750699"/>
              <a:gd name="connsiteY237" fmla="*/ 748732 h 1600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1750699" h="1600246">
                <a:moveTo>
                  <a:pt x="1750698" y="0"/>
                </a:moveTo>
                <a:lnTo>
                  <a:pt x="1750699" y="1303515"/>
                </a:lnTo>
                <a:cubicBezTo>
                  <a:pt x="1750699" y="1467394"/>
                  <a:pt x="1617848" y="1600246"/>
                  <a:pt x="1453969" y="1600246"/>
                </a:cubicBezTo>
                <a:lnTo>
                  <a:pt x="150453" y="1600245"/>
                </a:lnTo>
                <a:lnTo>
                  <a:pt x="340315" y="1410383"/>
                </a:lnTo>
                <a:lnTo>
                  <a:pt x="338612" y="1410383"/>
                </a:lnTo>
                <a:cubicBezTo>
                  <a:pt x="335519" y="1402687"/>
                  <a:pt x="332475" y="1398499"/>
                  <a:pt x="329431" y="1397744"/>
                </a:cubicBezTo>
                <a:cubicBezTo>
                  <a:pt x="326314" y="1396915"/>
                  <a:pt x="324779" y="1395016"/>
                  <a:pt x="324779" y="1391972"/>
                </a:cubicBezTo>
                <a:lnTo>
                  <a:pt x="304103" y="1389658"/>
                </a:lnTo>
                <a:cubicBezTo>
                  <a:pt x="300986" y="1389658"/>
                  <a:pt x="296797" y="1390023"/>
                  <a:pt x="291391" y="1390803"/>
                </a:cubicBezTo>
                <a:cubicBezTo>
                  <a:pt x="286009" y="1391582"/>
                  <a:pt x="281795" y="1391972"/>
                  <a:pt x="278702" y="1391972"/>
                </a:cubicBezTo>
                <a:lnTo>
                  <a:pt x="264894" y="1391972"/>
                </a:lnTo>
                <a:lnTo>
                  <a:pt x="264894" y="1389658"/>
                </a:lnTo>
                <a:cubicBezTo>
                  <a:pt x="260291" y="1389658"/>
                  <a:pt x="255688" y="1389244"/>
                  <a:pt x="251086" y="1388513"/>
                </a:cubicBezTo>
                <a:cubicBezTo>
                  <a:pt x="246458" y="1387710"/>
                  <a:pt x="241856" y="1387320"/>
                  <a:pt x="237253" y="1387320"/>
                </a:cubicBezTo>
                <a:cubicBezTo>
                  <a:pt x="235743" y="1395016"/>
                  <a:pt x="233405" y="1401543"/>
                  <a:pt x="230385" y="1406925"/>
                </a:cubicBezTo>
                <a:cubicBezTo>
                  <a:pt x="227243" y="1412283"/>
                  <a:pt x="224199" y="1417324"/>
                  <a:pt x="221179" y="1421927"/>
                </a:cubicBezTo>
                <a:lnTo>
                  <a:pt x="221179" y="1428844"/>
                </a:lnTo>
                <a:cubicBezTo>
                  <a:pt x="219572" y="1428844"/>
                  <a:pt x="218452" y="1429209"/>
                  <a:pt x="217697" y="1429964"/>
                </a:cubicBezTo>
                <a:cubicBezTo>
                  <a:pt x="216917" y="1430744"/>
                  <a:pt x="215748" y="1431133"/>
                  <a:pt x="214239" y="1431133"/>
                </a:cubicBezTo>
                <a:lnTo>
                  <a:pt x="211925" y="1440339"/>
                </a:lnTo>
                <a:lnTo>
                  <a:pt x="198141" y="1440339"/>
                </a:lnTo>
                <a:cubicBezTo>
                  <a:pt x="199602" y="1435736"/>
                  <a:pt x="201136" y="1433447"/>
                  <a:pt x="202744" y="1433447"/>
                </a:cubicBezTo>
                <a:cubicBezTo>
                  <a:pt x="204205" y="1433447"/>
                  <a:pt x="205033" y="1432643"/>
                  <a:pt x="205033" y="1431133"/>
                </a:cubicBezTo>
                <a:lnTo>
                  <a:pt x="202744" y="1428844"/>
                </a:lnTo>
                <a:lnTo>
                  <a:pt x="207346" y="1417324"/>
                </a:lnTo>
                <a:cubicBezTo>
                  <a:pt x="208808" y="1415766"/>
                  <a:pt x="209636" y="1414621"/>
                  <a:pt x="209636" y="1413842"/>
                </a:cubicBezTo>
                <a:cubicBezTo>
                  <a:pt x="209636" y="1413062"/>
                  <a:pt x="210366" y="1411918"/>
                  <a:pt x="211925" y="1410383"/>
                </a:cubicBezTo>
                <a:lnTo>
                  <a:pt x="216528" y="1410383"/>
                </a:lnTo>
                <a:cubicBezTo>
                  <a:pt x="218038" y="1408825"/>
                  <a:pt x="218841" y="1407704"/>
                  <a:pt x="218841" y="1406925"/>
                </a:cubicBezTo>
                <a:cubicBezTo>
                  <a:pt x="218841" y="1406121"/>
                  <a:pt x="219572" y="1405001"/>
                  <a:pt x="221179" y="1403515"/>
                </a:cubicBezTo>
                <a:lnTo>
                  <a:pt x="225782" y="1391972"/>
                </a:lnTo>
                <a:cubicBezTo>
                  <a:pt x="233405" y="1391972"/>
                  <a:pt x="238787" y="1381962"/>
                  <a:pt x="241856" y="1362016"/>
                </a:cubicBezTo>
                <a:cubicBezTo>
                  <a:pt x="237253" y="1362016"/>
                  <a:pt x="234184" y="1361212"/>
                  <a:pt x="232650" y="1359702"/>
                </a:cubicBezTo>
                <a:lnTo>
                  <a:pt x="216528" y="1355075"/>
                </a:lnTo>
                <a:lnTo>
                  <a:pt x="216528" y="1350472"/>
                </a:lnTo>
                <a:cubicBezTo>
                  <a:pt x="208808" y="1347403"/>
                  <a:pt x="203840" y="1347038"/>
                  <a:pt x="201575" y="1349303"/>
                </a:cubicBezTo>
                <a:cubicBezTo>
                  <a:pt x="199261" y="1351641"/>
                  <a:pt x="196558" y="1348962"/>
                  <a:pt x="193514" y="1341290"/>
                </a:cubicBezTo>
                <a:lnTo>
                  <a:pt x="191176" y="1332060"/>
                </a:lnTo>
                <a:cubicBezTo>
                  <a:pt x="189641" y="1330501"/>
                  <a:pt x="188862" y="1328236"/>
                  <a:pt x="188862" y="1325192"/>
                </a:cubicBezTo>
                <a:cubicBezTo>
                  <a:pt x="188862" y="1322099"/>
                  <a:pt x="189252" y="1319030"/>
                  <a:pt x="190055" y="1315962"/>
                </a:cubicBezTo>
                <a:cubicBezTo>
                  <a:pt x="190810" y="1312893"/>
                  <a:pt x="191176" y="1309800"/>
                  <a:pt x="191176" y="1306731"/>
                </a:cubicBezTo>
                <a:cubicBezTo>
                  <a:pt x="191176" y="1299084"/>
                  <a:pt x="189641" y="1295991"/>
                  <a:pt x="186573" y="1297526"/>
                </a:cubicBezTo>
                <a:cubicBezTo>
                  <a:pt x="183529" y="1299084"/>
                  <a:pt x="178901" y="1293726"/>
                  <a:pt x="172740" y="1281379"/>
                </a:cubicBezTo>
                <a:lnTo>
                  <a:pt x="170475" y="1286006"/>
                </a:lnTo>
                <a:lnTo>
                  <a:pt x="154329" y="1288295"/>
                </a:lnTo>
                <a:cubicBezTo>
                  <a:pt x="148192" y="1291388"/>
                  <a:pt x="143199" y="1293288"/>
                  <a:pt x="139327" y="1294067"/>
                </a:cubicBezTo>
                <a:cubicBezTo>
                  <a:pt x="135503" y="1294847"/>
                  <a:pt x="129756" y="1295187"/>
                  <a:pt x="122085" y="1295187"/>
                </a:cubicBezTo>
                <a:cubicBezTo>
                  <a:pt x="119016" y="1290609"/>
                  <a:pt x="117482" y="1287930"/>
                  <a:pt x="117482" y="1287151"/>
                </a:cubicBezTo>
                <a:cubicBezTo>
                  <a:pt x="117482" y="1286371"/>
                  <a:pt x="116678" y="1282962"/>
                  <a:pt x="115217" y="1276751"/>
                </a:cubicBezTo>
                <a:cubicBezTo>
                  <a:pt x="121281" y="1273683"/>
                  <a:pt x="127418" y="1266815"/>
                  <a:pt x="133604" y="1256026"/>
                </a:cubicBezTo>
                <a:lnTo>
                  <a:pt x="135917" y="1249133"/>
                </a:lnTo>
                <a:lnTo>
                  <a:pt x="142858" y="1249133"/>
                </a:lnTo>
                <a:cubicBezTo>
                  <a:pt x="138207" y="1232256"/>
                  <a:pt x="132045" y="1220761"/>
                  <a:pt x="124398" y="1214623"/>
                </a:cubicBezTo>
                <a:lnTo>
                  <a:pt x="124398" y="1209947"/>
                </a:lnTo>
                <a:lnTo>
                  <a:pt x="110590" y="1209947"/>
                </a:lnTo>
                <a:cubicBezTo>
                  <a:pt x="104428" y="1216133"/>
                  <a:pt x="99046" y="1219226"/>
                  <a:pt x="94419" y="1219226"/>
                </a:cubicBezTo>
                <a:cubicBezTo>
                  <a:pt x="83703" y="1219226"/>
                  <a:pt x="76763" y="1213820"/>
                  <a:pt x="73694" y="1203031"/>
                </a:cubicBezTo>
                <a:lnTo>
                  <a:pt x="71405" y="1186957"/>
                </a:lnTo>
                <a:cubicBezTo>
                  <a:pt x="76008" y="1183913"/>
                  <a:pt x="78321" y="1179651"/>
                  <a:pt x="78321" y="1174293"/>
                </a:cubicBezTo>
                <a:cubicBezTo>
                  <a:pt x="78321" y="1168910"/>
                  <a:pt x="79831" y="1163918"/>
                  <a:pt x="82924" y="1159290"/>
                </a:cubicBezTo>
                <a:lnTo>
                  <a:pt x="85213" y="1159290"/>
                </a:lnTo>
                <a:cubicBezTo>
                  <a:pt x="91350" y="1153177"/>
                  <a:pt x="95612" y="1149695"/>
                  <a:pt x="97877" y="1148891"/>
                </a:cubicBezTo>
                <a:cubicBezTo>
                  <a:pt x="100215" y="1148185"/>
                  <a:pt x="101335" y="1141658"/>
                  <a:pt x="101335" y="1129359"/>
                </a:cubicBezTo>
                <a:cubicBezTo>
                  <a:pt x="99777" y="1129359"/>
                  <a:pt x="97512" y="1126704"/>
                  <a:pt x="94419" y="1121298"/>
                </a:cubicBezTo>
                <a:cubicBezTo>
                  <a:pt x="91350" y="1115915"/>
                  <a:pt x="88306" y="1111702"/>
                  <a:pt x="85213" y="1108633"/>
                </a:cubicBezTo>
                <a:cubicBezTo>
                  <a:pt x="68312" y="1117815"/>
                  <a:pt x="49876" y="1122442"/>
                  <a:pt x="29955" y="1122442"/>
                </a:cubicBezTo>
                <a:cubicBezTo>
                  <a:pt x="22235" y="1122442"/>
                  <a:pt x="15318" y="1122077"/>
                  <a:pt x="9206" y="1121298"/>
                </a:cubicBezTo>
                <a:cubicBezTo>
                  <a:pt x="3044" y="1120518"/>
                  <a:pt x="0" y="1112457"/>
                  <a:pt x="0" y="1097089"/>
                </a:cubicBezTo>
                <a:lnTo>
                  <a:pt x="4554" y="1085546"/>
                </a:lnTo>
                <a:cubicBezTo>
                  <a:pt x="7647" y="1085546"/>
                  <a:pt x="9547" y="1085205"/>
                  <a:pt x="10350" y="1084450"/>
                </a:cubicBezTo>
                <a:cubicBezTo>
                  <a:pt x="11105" y="1083646"/>
                  <a:pt x="12250" y="1083256"/>
                  <a:pt x="13809" y="1083256"/>
                </a:cubicBezTo>
                <a:lnTo>
                  <a:pt x="20749" y="1080943"/>
                </a:lnTo>
                <a:lnTo>
                  <a:pt x="20749" y="1076340"/>
                </a:lnTo>
                <a:lnTo>
                  <a:pt x="73694" y="1071761"/>
                </a:lnTo>
                <a:cubicBezTo>
                  <a:pt x="75228" y="1070251"/>
                  <a:pt x="76008" y="1067937"/>
                  <a:pt x="76008" y="1064844"/>
                </a:cubicBezTo>
                <a:lnTo>
                  <a:pt x="82924" y="1064844"/>
                </a:lnTo>
                <a:cubicBezTo>
                  <a:pt x="84434" y="1058683"/>
                  <a:pt x="85993" y="1054080"/>
                  <a:pt x="87527" y="1051035"/>
                </a:cubicBezTo>
                <a:cubicBezTo>
                  <a:pt x="89037" y="1047942"/>
                  <a:pt x="89816" y="1042585"/>
                  <a:pt x="89816" y="1034889"/>
                </a:cubicBezTo>
                <a:cubicBezTo>
                  <a:pt x="86748" y="1034889"/>
                  <a:pt x="82924" y="1035278"/>
                  <a:pt x="78321" y="1036033"/>
                </a:cubicBezTo>
                <a:cubicBezTo>
                  <a:pt x="73694" y="1036837"/>
                  <a:pt x="69091" y="1037202"/>
                  <a:pt x="64488" y="1037202"/>
                </a:cubicBezTo>
                <a:cubicBezTo>
                  <a:pt x="49121" y="1037202"/>
                  <a:pt x="36043" y="1033354"/>
                  <a:pt x="25352" y="1025634"/>
                </a:cubicBezTo>
                <a:lnTo>
                  <a:pt x="25352" y="1023369"/>
                </a:lnTo>
                <a:cubicBezTo>
                  <a:pt x="23794" y="1023369"/>
                  <a:pt x="22649" y="1023028"/>
                  <a:pt x="21894" y="1022224"/>
                </a:cubicBezTo>
                <a:cubicBezTo>
                  <a:pt x="21090" y="1021469"/>
                  <a:pt x="19946" y="1021031"/>
                  <a:pt x="18436" y="1021031"/>
                </a:cubicBezTo>
                <a:cubicBezTo>
                  <a:pt x="18436" y="1018011"/>
                  <a:pt x="19191" y="1015697"/>
                  <a:pt x="20749" y="1014163"/>
                </a:cubicBezTo>
                <a:lnTo>
                  <a:pt x="29955" y="1014163"/>
                </a:lnTo>
                <a:lnTo>
                  <a:pt x="34558" y="1011849"/>
                </a:lnTo>
                <a:cubicBezTo>
                  <a:pt x="34558" y="1013408"/>
                  <a:pt x="37602" y="1014163"/>
                  <a:pt x="43763" y="1014163"/>
                </a:cubicBezTo>
                <a:lnTo>
                  <a:pt x="50680" y="1011849"/>
                </a:lnTo>
                <a:lnTo>
                  <a:pt x="52969" y="1002619"/>
                </a:lnTo>
                <a:lnTo>
                  <a:pt x="73694" y="995727"/>
                </a:lnTo>
                <a:lnTo>
                  <a:pt x="85213" y="991124"/>
                </a:lnTo>
                <a:cubicBezTo>
                  <a:pt x="88306" y="988055"/>
                  <a:pt x="92909" y="984987"/>
                  <a:pt x="99046" y="981918"/>
                </a:cubicBezTo>
                <a:lnTo>
                  <a:pt x="103649" y="974977"/>
                </a:lnTo>
                <a:cubicBezTo>
                  <a:pt x="105208" y="970374"/>
                  <a:pt x="105963" y="963482"/>
                  <a:pt x="105963" y="954276"/>
                </a:cubicBezTo>
                <a:lnTo>
                  <a:pt x="101335" y="912800"/>
                </a:lnTo>
                <a:cubicBezTo>
                  <a:pt x="102870" y="912800"/>
                  <a:pt x="104428" y="912045"/>
                  <a:pt x="105963" y="910462"/>
                </a:cubicBezTo>
                <a:lnTo>
                  <a:pt x="105963" y="894389"/>
                </a:lnTo>
                <a:lnTo>
                  <a:pt x="110590" y="894389"/>
                </a:lnTo>
                <a:lnTo>
                  <a:pt x="110590" y="878217"/>
                </a:lnTo>
                <a:lnTo>
                  <a:pt x="105963" y="878217"/>
                </a:lnTo>
                <a:lnTo>
                  <a:pt x="105963" y="875928"/>
                </a:lnTo>
                <a:cubicBezTo>
                  <a:pt x="105963" y="871325"/>
                  <a:pt x="107472" y="865553"/>
                  <a:pt x="110590" y="858612"/>
                </a:cubicBezTo>
                <a:cubicBezTo>
                  <a:pt x="113585" y="851744"/>
                  <a:pt x="116678" y="848335"/>
                  <a:pt x="119820" y="848335"/>
                </a:cubicBezTo>
                <a:lnTo>
                  <a:pt x="133604" y="848335"/>
                </a:lnTo>
                <a:lnTo>
                  <a:pt x="154329" y="859805"/>
                </a:lnTo>
                <a:lnTo>
                  <a:pt x="154329" y="855202"/>
                </a:lnTo>
                <a:lnTo>
                  <a:pt x="161245" y="855202"/>
                </a:lnTo>
                <a:cubicBezTo>
                  <a:pt x="162731" y="852158"/>
                  <a:pt x="166627" y="847555"/>
                  <a:pt x="172740" y="841345"/>
                </a:cubicBezTo>
                <a:lnTo>
                  <a:pt x="175078" y="832139"/>
                </a:lnTo>
                <a:cubicBezTo>
                  <a:pt x="181191" y="826050"/>
                  <a:pt x="185453" y="821447"/>
                  <a:pt x="187742" y="818330"/>
                </a:cubicBezTo>
                <a:cubicBezTo>
                  <a:pt x="190055" y="815286"/>
                  <a:pt x="192734" y="812217"/>
                  <a:pt x="195779" y="809124"/>
                </a:cubicBezTo>
                <a:lnTo>
                  <a:pt x="198141" y="799894"/>
                </a:lnTo>
                <a:cubicBezTo>
                  <a:pt x="202744" y="795291"/>
                  <a:pt x="205764" y="789909"/>
                  <a:pt x="207346" y="783820"/>
                </a:cubicBezTo>
                <a:lnTo>
                  <a:pt x="214239" y="783820"/>
                </a:lnTo>
                <a:lnTo>
                  <a:pt x="214239" y="779168"/>
                </a:lnTo>
                <a:cubicBezTo>
                  <a:pt x="224978" y="776124"/>
                  <a:pt x="231481" y="773055"/>
                  <a:pt x="233794" y="769962"/>
                </a:cubicBezTo>
                <a:cubicBezTo>
                  <a:pt x="236108" y="766894"/>
                  <a:pt x="237253" y="761536"/>
                  <a:pt x="237253" y="753840"/>
                </a:cubicBezTo>
                <a:cubicBezTo>
                  <a:pt x="237253" y="750771"/>
                  <a:pt x="236449" y="747313"/>
                  <a:pt x="234988" y="743440"/>
                </a:cubicBezTo>
                <a:cubicBezTo>
                  <a:pt x="233405" y="739666"/>
                  <a:pt x="232650" y="736207"/>
                  <a:pt x="232650" y="733066"/>
                </a:cubicBezTo>
                <a:cubicBezTo>
                  <a:pt x="232650" y="731604"/>
                  <a:pt x="233015" y="730046"/>
                  <a:pt x="233794" y="728463"/>
                </a:cubicBezTo>
                <a:cubicBezTo>
                  <a:pt x="234549" y="727001"/>
                  <a:pt x="234988" y="725443"/>
                  <a:pt x="234988" y="723884"/>
                </a:cubicBezTo>
                <a:cubicBezTo>
                  <a:pt x="234988" y="717771"/>
                  <a:pt x="233015" y="713168"/>
                  <a:pt x="229192" y="710026"/>
                </a:cubicBezTo>
                <a:cubicBezTo>
                  <a:pt x="225344" y="706982"/>
                  <a:pt x="223444" y="700065"/>
                  <a:pt x="223444" y="689350"/>
                </a:cubicBezTo>
                <a:lnTo>
                  <a:pt x="232650" y="689350"/>
                </a:lnTo>
                <a:cubicBezTo>
                  <a:pt x="235743" y="693952"/>
                  <a:pt x="236887" y="696656"/>
                  <a:pt x="236108" y="697362"/>
                </a:cubicBezTo>
                <a:cubicBezTo>
                  <a:pt x="235353" y="698166"/>
                  <a:pt x="237253" y="703158"/>
                  <a:pt x="241856" y="712364"/>
                </a:cubicBezTo>
                <a:lnTo>
                  <a:pt x="246458" y="712364"/>
                </a:lnTo>
                <a:lnTo>
                  <a:pt x="246458" y="719281"/>
                </a:lnTo>
                <a:cubicBezTo>
                  <a:pt x="251086" y="722398"/>
                  <a:pt x="255688" y="726173"/>
                  <a:pt x="260291" y="730776"/>
                </a:cubicBezTo>
                <a:cubicBezTo>
                  <a:pt x="264894" y="735404"/>
                  <a:pt x="269521" y="739276"/>
                  <a:pt x="274100" y="742296"/>
                </a:cubicBezTo>
                <a:cubicBezTo>
                  <a:pt x="284864" y="742296"/>
                  <a:pt x="292584" y="740810"/>
                  <a:pt x="297163" y="737693"/>
                </a:cubicBezTo>
                <a:lnTo>
                  <a:pt x="297163" y="733066"/>
                </a:lnTo>
                <a:cubicBezTo>
                  <a:pt x="304810" y="733066"/>
                  <a:pt x="310971" y="732335"/>
                  <a:pt x="315574" y="730776"/>
                </a:cubicBezTo>
                <a:cubicBezTo>
                  <a:pt x="315574" y="732335"/>
                  <a:pt x="317912" y="733066"/>
                  <a:pt x="322515" y="733066"/>
                </a:cubicBezTo>
                <a:lnTo>
                  <a:pt x="327117" y="728463"/>
                </a:lnTo>
                <a:cubicBezTo>
                  <a:pt x="336347" y="725443"/>
                  <a:pt x="346698" y="724274"/>
                  <a:pt x="358217" y="725029"/>
                </a:cubicBezTo>
                <a:cubicBezTo>
                  <a:pt x="369761" y="725808"/>
                  <a:pt x="375484" y="717771"/>
                  <a:pt x="375484" y="700820"/>
                </a:cubicBezTo>
                <a:cubicBezTo>
                  <a:pt x="375484" y="693173"/>
                  <a:pt x="373925" y="683553"/>
                  <a:pt x="370881" y="672058"/>
                </a:cubicBezTo>
                <a:cubicBezTo>
                  <a:pt x="367788" y="660514"/>
                  <a:pt x="366254" y="650943"/>
                  <a:pt x="366254" y="643247"/>
                </a:cubicBezTo>
                <a:cubicBezTo>
                  <a:pt x="366254" y="640203"/>
                  <a:pt x="367057" y="637889"/>
                  <a:pt x="368567" y="636306"/>
                </a:cubicBezTo>
                <a:lnTo>
                  <a:pt x="368567" y="631727"/>
                </a:lnTo>
                <a:lnTo>
                  <a:pt x="377773" y="631727"/>
                </a:lnTo>
                <a:cubicBezTo>
                  <a:pt x="379307" y="634845"/>
                  <a:pt x="380086" y="637889"/>
                  <a:pt x="380086" y="640909"/>
                </a:cubicBezTo>
                <a:lnTo>
                  <a:pt x="384689" y="640909"/>
                </a:lnTo>
                <a:lnTo>
                  <a:pt x="387027" y="670913"/>
                </a:lnTo>
                <a:lnTo>
                  <a:pt x="393895" y="675516"/>
                </a:lnTo>
                <a:lnTo>
                  <a:pt x="398546" y="689350"/>
                </a:lnTo>
                <a:cubicBezTo>
                  <a:pt x="401566" y="693952"/>
                  <a:pt x="406948" y="700065"/>
                  <a:pt x="414669" y="707761"/>
                </a:cubicBezTo>
                <a:lnTo>
                  <a:pt x="435393" y="705448"/>
                </a:lnTo>
                <a:lnTo>
                  <a:pt x="437683" y="689350"/>
                </a:lnTo>
                <a:cubicBezTo>
                  <a:pt x="429963" y="689350"/>
                  <a:pt x="426163" y="684722"/>
                  <a:pt x="426163" y="675516"/>
                </a:cubicBezTo>
                <a:lnTo>
                  <a:pt x="426163" y="650139"/>
                </a:lnTo>
                <a:lnTo>
                  <a:pt x="421561" y="650139"/>
                </a:lnTo>
                <a:lnTo>
                  <a:pt x="426163" y="640909"/>
                </a:lnTo>
                <a:lnTo>
                  <a:pt x="421561" y="640909"/>
                </a:lnTo>
                <a:lnTo>
                  <a:pt x="416958" y="617894"/>
                </a:lnTo>
                <a:cubicBezTo>
                  <a:pt x="416958" y="614801"/>
                  <a:pt x="417299" y="611830"/>
                  <a:pt x="418078" y="608688"/>
                </a:cubicBezTo>
                <a:cubicBezTo>
                  <a:pt x="418833" y="605619"/>
                  <a:pt x="419271" y="602575"/>
                  <a:pt x="419271" y="599458"/>
                </a:cubicBezTo>
                <a:lnTo>
                  <a:pt x="414669" y="581046"/>
                </a:lnTo>
                <a:cubicBezTo>
                  <a:pt x="413110" y="578002"/>
                  <a:pt x="412355" y="572619"/>
                  <a:pt x="412355" y="564948"/>
                </a:cubicBezTo>
                <a:cubicBezTo>
                  <a:pt x="412355" y="554183"/>
                  <a:pt x="413110" y="546122"/>
                  <a:pt x="414669" y="540739"/>
                </a:cubicBezTo>
                <a:cubicBezTo>
                  <a:pt x="416154" y="535357"/>
                  <a:pt x="420781" y="531168"/>
                  <a:pt x="428477" y="528075"/>
                </a:cubicBezTo>
                <a:lnTo>
                  <a:pt x="430766" y="537305"/>
                </a:lnTo>
                <a:cubicBezTo>
                  <a:pt x="435393" y="544977"/>
                  <a:pt x="437683" y="552673"/>
                  <a:pt x="437683" y="560320"/>
                </a:cubicBezTo>
                <a:lnTo>
                  <a:pt x="435393" y="576443"/>
                </a:lnTo>
                <a:lnTo>
                  <a:pt x="430766" y="576443"/>
                </a:lnTo>
                <a:cubicBezTo>
                  <a:pt x="432276" y="585649"/>
                  <a:pt x="433080" y="594489"/>
                  <a:pt x="433080" y="602916"/>
                </a:cubicBezTo>
                <a:cubicBezTo>
                  <a:pt x="433080" y="611391"/>
                  <a:pt x="433859" y="620232"/>
                  <a:pt x="435393" y="629438"/>
                </a:cubicBezTo>
                <a:lnTo>
                  <a:pt x="439996" y="645560"/>
                </a:lnTo>
                <a:cubicBezTo>
                  <a:pt x="444599" y="656325"/>
                  <a:pt x="453805" y="664752"/>
                  <a:pt x="467613" y="670913"/>
                </a:cubicBezTo>
                <a:lnTo>
                  <a:pt x="467613" y="675516"/>
                </a:lnTo>
                <a:lnTo>
                  <a:pt x="476868" y="675516"/>
                </a:lnTo>
                <a:cubicBezTo>
                  <a:pt x="482956" y="681654"/>
                  <a:pt x="487218" y="684357"/>
                  <a:pt x="489531" y="683553"/>
                </a:cubicBezTo>
                <a:cubicBezTo>
                  <a:pt x="491796" y="682847"/>
                  <a:pt x="495328" y="683943"/>
                  <a:pt x="499930" y="687036"/>
                </a:cubicBezTo>
                <a:lnTo>
                  <a:pt x="506798" y="691614"/>
                </a:lnTo>
                <a:lnTo>
                  <a:pt x="509136" y="691614"/>
                </a:lnTo>
                <a:cubicBezTo>
                  <a:pt x="512180" y="691614"/>
                  <a:pt x="515639" y="690859"/>
                  <a:pt x="519462" y="689350"/>
                </a:cubicBezTo>
                <a:cubicBezTo>
                  <a:pt x="523286" y="687791"/>
                  <a:pt x="526744" y="687036"/>
                  <a:pt x="529837" y="687036"/>
                </a:cubicBezTo>
                <a:lnTo>
                  <a:pt x="532150" y="689350"/>
                </a:lnTo>
                <a:lnTo>
                  <a:pt x="532150" y="691614"/>
                </a:lnTo>
                <a:cubicBezTo>
                  <a:pt x="533611" y="691614"/>
                  <a:pt x="535219" y="690470"/>
                  <a:pt x="536729" y="688156"/>
                </a:cubicBezTo>
                <a:cubicBezTo>
                  <a:pt x="538263" y="685891"/>
                  <a:pt x="541332" y="683188"/>
                  <a:pt x="545983" y="680119"/>
                </a:cubicBezTo>
                <a:lnTo>
                  <a:pt x="552851" y="675516"/>
                </a:lnTo>
                <a:cubicBezTo>
                  <a:pt x="554409" y="673958"/>
                  <a:pt x="555530" y="673227"/>
                  <a:pt x="556309" y="673227"/>
                </a:cubicBezTo>
                <a:cubicBezTo>
                  <a:pt x="557113" y="673227"/>
                  <a:pt x="558233" y="672448"/>
                  <a:pt x="559792" y="670913"/>
                </a:cubicBezTo>
                <a:lnTo>
                  <a:pt x="559792" y="666310"/>
                </a:lnTo>
                <a:lnTo>
                  <a:pt x="566659" y="661683"/>
                </a:lnTo>
                <a:lnTo>
                  <a:pt x="571311" y="650139"/>
                </a:lnTo>
                <a:cubicBezTo>
                  <a:pt x="574355" y="642516"/>
                  <a:pt x="576255" y="636306"/>
                  <a:pt x="577058" y="631727"/>
                </a:cubicBezTo>
                <a:cubicBezTo>
                  <a:pt x="577813" y="627100"/>
                  <a:pt x="582051" y="623301"/>
                  <a:pt x="589722" y="620232"/>
                </a:cubicBezTo>
                <a:cubicBezTo>
                  <a:pt x="591256" y="623301"/>
                  <a:pt x="592060" y="627100"/>
                  <a:pt x="592060" y="631727"/>
                </a:cubicBezTo>
                <a:cubicBezTo>
                  <a:pt x="582854" y="639448"/>
                  <a:pt x="578252" y="651722"/>
                  <a:pt x="578252" y="668575"/>
                </a:cubicBezTo>
                <a:cubicBezTo>
                  <a:pt x="578252" y="682409"/>
                  <a:pt x="580857" y="690470"/>
                  <a:pt x="586264" y="692759"/>
                </a:cubicBezTo>
                <a:cubicBezTo>
                  <a:pt x="591622" y="695073"/>
                  <a:pt x="600462" y="696217"/>
                  <a:pt x="612761" y="696217"/>
                </a:cubicBezTo>
                <a:cubicBezTo>
                  <a:pt x="615829" y="687036"/>
                  <a:pt x="619701" y="678561"/>
                  <a:pt x="624304" y="670913"/>
                </a:cubicBezTo>
                <a:cubicBezTo>
                  <a:pt x="628907" y="663242"/>
                  <a:pt x="637333" y="659369"/>
                  <a:pt x="649632" y="659369"/>
                </a:cubicBezTo>
                <a:cubicBezTo>
                  <a:pt x="651142" y="662487"/>
                  <a:pt x="654210" y="663997"/>
                  <a:pt x="658838" y="663997"/>
                </a:cubicBezTo>
                <a:cubicBezTo>
                  <a:pt x="660372" y="663997"/>
                  <a:pt x="665778" y="662487"/>
                  <a:pt x="674984" y="659369"/>
                </a:cubicBezTo>
                <a:lnTo>
                  <a:pt x="674984" y="654742"/>
                </a:lnTo>
                <a:lnTo>
                  <a:pt x="681900" y="654742"/>
                </a:lnTo>
                <a:cubicBezTo>
                  <a:pt x="687989" y="645560"/>
                  <a:pt x="694540" y="634845"/>
                  <a:pt x="701432" y="622497"/>
                </a:cubicBezTo>
                <a:cubicBezTo>
                  <a:pt x="708373" y="610247"/>
                  <a:pt x="717919" y="604085"/>
                  <a:pt x="730242" y="604085"/>
                </a:cubicBezTo>
                <a:cubicBezTo>
                  <a:pt x="733335" y="610247"/>
                  <a:pt x="737938" y="614801"/>
                  <a:pt x="744075" y="617894"/>
                </a:cubicBezTo>
                <a:lnTo>
                  <a:pt x="750967" y="617894"/>
                </a:lnTo>
                <a:cubicBezTo>
                  <a:pt x="750967" y="619477"/>
                  <a:pt x="751308" y="620597"/>
                  <a:pt x="752136" y="621352"/>
                </a:cubicBezTo>
                <a:cubicBezTo>
                  <a:pt x="752915" y="622156"/>
                  <a:pt x="753281" y="623301"/>
                  <a:pt x="753281" y="624835"/>
                </a:cubicBezTo>
                <a:cubicBezTo>
                  <a:pt x="765579" y="621742"/>
                  <a:pt x="774006" y="618284"/>
                  <a:pt x="778633" y="614460"/>
                </a:cubicBezTo>
                <a:cubicBezTo>
                  <a:pt x="783236" y="610636"/>
                  <a:pt x="788642" y="604889"/>
                  <a:pt x="794755" y="597168"/>
                </a:cubicBezTo>
                <a:lnTo>
                  <a:pt x="801671" y="597168"/>
                </a:lnTo>
                <a:cubicBezTo>
                  <a:pt x="807760" y="609492"/>
                  <a:pt x="815090" y="616408"/>
                  <a:pt x="823565" y="617894"/>
                </a:cubicBezTo>
                <a:cubicBezTo>
                  <a:pt x="831967" y="619477"/>
                  <a:pt x="841587" y="621742"/>
                  <a:pt x="852400" y="624835"/>
                </a:cubicBezTo>
                <a:lnTo>
                  <a:pt x="856954" y="617894"/>
                </a:lnTo>
                <a:cubicBezTo>
                  <a:pt x="863067" y="617894"/>
                  <a:pt x="868473" y="617529"/>
                  <a:pt x="873076" y="616774"/>
                </a:cubicBezTo>
                <a:cubicBezTo>
                  <a:pt x="877679" y="615994"/>
                  <a:pt x="882306" y="615629"/>
                  <a:pt x="886909" y="615629"/>
                </a:cubicBezTo>
                <a:cubicBezTo>
                  <a:pt x="889977" y="620232"/>
                  <a:pt x="892656" y="624445"/>
                  <a:pt x="894970" y="628293"/>
                </a:cubicBezTo>
                <a:cubicBezTo>
                  <a:pt x="897284" y="632141"/>
                  <a:pt x="899914" y="636306"/>
                  <a:pt x="903055" y="640909"/>
                </a:cubicBezTo>
                <a:lnTo>
                  <a:pt x="907658" y="640909"/>
                </a:lnTo>
                <a:cubicBezTo>
                  <a:pt x="909144" y="644051"/>
                  <a:pt x="911482" y="647144"/>
                  <a:pt x="914526" y="650139"/>
                </a:cubicBezTo>
                <a:lnTo>
                  <a:pt x="923732" y="650139"/>
                </a:lnTo>
                <a:lnTo>
                  <a:pt x="923732" y="654742"/>
                </a:lnTo>
                <a:lnTo>
                  <a:pt x="944529" y="659369"/>
                </a:lnTo>
                <a:cubicBezTo>
                  <a:pt x="944529" y="660928"/>
                  <a:pt x="944870" y="662048"/>
                  <a:pt x="945650" y="662828"/>
                </a:cubicBezTo>
                <a:cubicBezTo>
                  <a:pt x="946429" y="663631"/>
                  <a:pt x="946794" y="664752"/>
                  <a:pt x="946794" y="666310"/>
                </a:cubicBezTo>
                <a:lnTo>
                  <a:pt x="953735" y="668575"/>
                </a:lnTo>
                <a:cubicBezTo>
                  <a:pt x="956755" y="671693"/>
                  <a:pt x="958338" y="672448"/>
                  <a:pt x="958338" y="670913"/>
                </a:cubicBezTo>
                <a:cubicBezTo>
                  <a:pt x="958338" y="669355"/>
                  <a:pt x="959799" y="670913"/>
                  <a:pt x="962941" y="675516"/>
                </a:cubicBezTo>
                <a:lnTo>
                  <a:pt x="969833" y="687036"/>
                </a:lnTo>
                <a:cubicBezTo>
                  <a:pt x="971343" y="690153"/>
                  <a:pt x="972171" y="693563"/>
                  <a:pt x="972171" y="697362"/>
                </a:cubicBezTo>
                <a:cubicBezTo>
                  <a:pt x="972171" y="701259"/>
                  <a:pt x="972901" y="704668"/>
                  <a:pt x="974436" y="707761"/>
                </a:cubicBezTo>
                <a:lnTo>
                  <a:pt x="976774" y="712364"/>
                </a:lnTo>
                <a:cubicBezTo>
                  <a:pt x="978259" y="713899"/>
                  <a:pt x="979404" y="714678"/>
                  <a:pt x="980183" y="714678"/>
                </a:cubicBezTo>
                <a:cubicBezTo>
                  <a:pt x="980962" y="714678"/>
                  <a:pt x="982107" y="715457"/>
                  <a:pt x="983641" y="716967"/>
                </a:cubicBezTo>
                <a:lnTo>
                  <a:pt x="983641" y="726173"/>
                </a:lnTo>
                <a:cubicBezTo>
                  <a:pt x="986734" y="729266"/>
                  <a:pt x="989438" y="731604"/>
                  <a:pt x="991775" y="733066"/>
                </a:cubicBezTo>
                <a:cubicBezTo>
                  <a:pt x="994040" y="734673"/>
                  <a:pt x="996719" y="736938"/>
                  <a:pt x="999788" y="740007"/>
                </a:cubicBezTo>
                <a:lnTo>
                  <a:pt x="1001966" y="748732"/>
                </a:lnTo>
                <a:close/>
              </a:path>
            </a:pathLst>
          </a:custGeom>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solidFill>
                <a:schemeClr val="lt1"/>
              </a:solidFill>
              <a:latin typeface="+mn-lt"/>
            </a:endParaRPr>
          </a:p>
        </p:txBody>
      </p:sp>
    </p:spTree>
    <p:extLst>
      <p:ext uri="{BB962C8B-B14F-4D97-AF65-F5344CB8AC3E}">
        <p14:creationId xmlns:p14="http://schemas.microsoft.com/office/powerpoint/2010/main" val="343684654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00889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Slide">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76225"/>
            <a:ext cx="8747266"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6" name="Text Placeholder 45"/>
          <p:cNvSpPr>
            <a:spLocks noGrp="1"/>
          </p:cNvSpPr>
          <p:nvPr>
            <p:ph type="body" sz="quarter" idx="10"/>
          </p:nvPr>
        </p:nvSpPr>
        <p:spPr>
          <a:xfrm>
            <a:off x="224642" y="1074189"/>
            <a:ext cx="8747266" cy="46672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9133332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5_ Picture and Tex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224643" y="276225"/>
            <a:ext cx="8747266"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46" name="Text Placeholder 45"/>
          <p:cNvSpPr>
            <a:spLocks noGrp="1"/>
          </p:cNvSpPr>
          <p:nvPr>
            <p:ph type="body" sz="quarter" idx="10"/>
          </p:nvPr>
        </p:nvSpPr>
        <p:spPr>
          <a:xfrm>
            <a:off x="3028208" y="1074189"/>
            <a:ext cx="5943700" cy="45328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ound Diagonal Corner Rectangle 7"/>
          <p:cNvSpPr/>
          <p:nvPr userDrawn="1"/>
        </p:nvSpPr>
        <p:spPr>
          <a:xfrm flipH="1">
            <a:off x="304797" y="4429496"/>
            <a:ext cx="2607625" cy="1177505"/>
          </a:xfrm>
          <a:prstGeom prst="round2DiagRect">
            <a:avLst>
              <a:gd name="adj1" fmla="val 12647"/>
              <a:gd name="adj2" fmla="val 0"/>
            </a:avLst>
          </a:prstGeom>
          <a:gradFill flip="none" rotWithShape="1">
            <a:gsLst>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p:nvPr>
        </p:nvSpPr>
        <p:spPr>
          <a:xfrm>
            <a:off x="304799" y="1074738"/>
            <a:ext cx="2607624" cy="3259756"/>
          </a:xfrm>
        </p:spPr>
        <p:txBody>
          <a:bodyPr anchor="t">
            <a:normAutofit/>
          </a:bodyPr>
          <a:lstStyle>
            <a:lvl1pPr marL="0" indent="0" algn="ctr">
              <a:buNone/>
              <a:defRPr sz="1200" baseline="0"/>
            </a:lvl1pPr>
          </a:lstStyle>
          <a:p>
            <a:r>
              <a:rPr lang="en-US" dirty="0" smtClean="0"/>
              <a:t>Drag picture to placeholder or click icon to add</a:t>
            </a:r>
            <a:endParaRPr lang="en-US" dirty="0"/>
          </a:p>
        </p:txBody>
      </p:sp>
    </p:spTree>
    <p:extLst>
      <p:ext uri="{BB962C8B-B14F-4D97-AF65-F5344CB8AC3E}">
        <p14:creationId xmlns:p14="http://schemas.microsoft.com/office/powerpoint/2010/main" val="327744819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6_ Agenda Slide">
    <p:spTree>
      <p:nvGrpSpPr>
        <p:cNvPr id="1" name=""/>
        <p:cNvGrpSpPr/>
        <p:nvPr/>
      </p:nvGrpSpPr>
      <p:grpSpPr>
        <a:xfrm>
          <a:off x="0" y="0"/>
          <a:ext cx="0" cy="0"/>
          <a:chOff x="0" y="0"/>
          <a:chExt cx="0" cy="0"/>
        </a:xfrm>
      </p:grpSpPr>
      <p:sp>
        <p:nvSpPr>
          <p:cNvPr id="44" name="Rectangle 226"/>
          <p:cNvSpPr>
            <a:spLocks noGrp="1" noChangeArrowheads="1"/>
          </p:cNvSpPr>
          <p:nvPr>
            <p:ph type="title" hasCustomPrompt="1"/>
          </p:nvPr>
        </p:nvSpPr>
        <p:spPr bwMode="auto">
          <a:xfrm>
            <a:off x="224644" y="531565"/>
            <a:ext cx="1483848"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lvl1pPr>
              <a:defRPr lang="en-US" sz="2900" spc="-90" dirty="0" smtClean="0"/>
            </a:lvl1pPr>
          </a:lstStyle>
          <a:p>
            <a:pPr lvl="0"/>
            <a:r>
              <a:rPr lang="en-US" dirty="0" smtClean="0"/>
              <a:t>Agenda</a:t>
            </a:r>
          </a:p>
        </p:txBody>
      </p:sp>
      <p:sp>
        <p:nvSpPr>
          <p:cNvPr id="46" name="Text Placeholder 45"/>
          <p:cNvSpPr>
            <a:spLocks noGrp="1"/>
          </p:cNvSpPr>
          <p:nvPr>
            <p:ph type="body" sz="quarter" idx="10"/>
          </p:nvPr>
        </p:nvSpPr>
        <p:spPr>
          <a:xfrm>
            <a:off x="1637240" y="1290578"/>
            <a:ext cx="7120911" cy="46672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5" name="Group 4"/>
          <p:cNvGrpSpPr/>
          <p:nvPr userDrawn="1"/>
        </p:nvGrpSpPr>
        <p:grpSpPr>
          <a:xfrm>
            <a:off x="1708492" y="730840"/>
            <a:ext cx="7049660" cy="279252"/>
            <a:chOff x="2456121" y="730840"/>
            <a:chExt cx="9399547" cy="279252"/>
          </a:xfrm>
        </p:grpSpPr>
        <p:sp>
          <p:nvSpPr>
            <p:cNvPr id="6" name="Round Diagonal Corner Rectangle 5"/>
            <p:cNvSpPr/>
            <p:nvPr/>
          </p:nvSpPr>
          <p:spPr>
            <a:xfrm flipH="1">
              <a:off x="2456121" y="730841"/>
              <a:ext cx="2687442" cy="279251"/>
            </a:xfrm>
            <a:prstGeom prst="round2DiagRect">
              <a:avLst>
                <a:gd name="adj1" fmla="val 24069"/>
                <a:gd name="adj2" fmla="val 0"/>
              </a:avLst>
            </a:prstGeom>
            <a:gradFill flip="none" rotWithShape="1">
              <a:gsLst>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 Diagonal Corner Rectangle 6"/>
            <p:cNvSpPr/>
            <p:nvPr/>
          </p:nvSpPr>
          <p:spPr>
            <a:xfrm flipV="1">
              <a:off x="5203853" y="730840"/>
              <a:ext cx="6651815" cy="279251"/>
            </a:xfrm>
            <a:prstGeom prst="round2DiagRect">
              <a:avLst>
                <a:gd name="adj1" fmla="val 20262"/>
                <a:gd name="adj2"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451731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7_Orange Background">
    <p:spTree>
      <p:nvGrpSpPr>
        <p:cNvPr id="1" name=""/>
        <p:cNvGrpSpPr/>
        <p:nvPr/>
      </p:nvGrpSpPr>
      <p:grpSpPr>
        <a:xfrm>
          <a:off x="0" y="0"/>
          <a:ext cx="0" cy="0"/>
          <a:chOff x="0" y="0"/>
          <a:chExt cx="0" cy="0"/>
        </a:xfrm>
      </p:grpSpPr>
      <p:sp>
        <p:nvSpPr>
          <p:cNvPr id="4" name="Round Diagonal Corner Rectangle 3"/>
          <p:cNvSpPr/>
          <p:nvPr userDrawn="1"/>
        </p:nvSpPr>
        <p:spPr>
          <a:xfrm>
            <a:off x="0" y="1"/>
            <a:ext cx="9144000" cy="5925431"/>
          </a:xfrm>
          <a:prstGeom prst="round2DiagRect">
            <a:avLst>
              <a:gd name="adj1" fmla="val 0"/>
              <a:gd name="adj2" fmla="val 0"/>
            </a:avLst>
          </a:prstGeom>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26"/>
          <p:cNvSpPr>
            <a:spLocks noGrp="1" noChangeArrowheads="1"/>
          </p:cNvSpPr>
          <p:nvPr>
            <p:ph type="title"/>
          </p:nvPr>
        </p:nvSpPr>
        <p:spPr bwMode="auto">
          <a:xfrm>
            <a:off x="824343" y="544034"/>
            <a:ext cx="7402837" cy="667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4000" b="0" spc="-90" baseline="0">
                <a:solidFill>
                  <a:schemeClr val="bg1"/>
                </a:solidFill>
              </a:defRPr>
            </a:lvl1pPr>
          </a:lstStyle>
          <a:p>
            <a:pPr lvl="0"/>
            <a:r>
              <a:rPr lang="en-US" dirty="0" smtClean="0"/>
              <a:t>Click to edit Master title style</a:t>
            </a:r>
          </a:p>
        </p:txBody>
      </p:sp>
      <p:sp>
        <p:nvSpPr>
          <p:cNvPr id="46" name="Text Placeholder 45"/>
          <p:cNvSpPr>
            <a:spLocks noGrp="1"/>
          </p:cNvSpPr>
          <p:nvPr>
            <p:ph type="body" sz="quarter" idx="10"/>
          </p:nvPr>
        </p:nvSpPr>
        <p:spPr>
          <a:xfrm>
            <a:off x="824343" y="1223159"/>
            <a:ext cx="7402837" cy="873364"/>
          </a:xfrm>
        </p:spPr>
        <p:txBody>
          <a:bodyPr>
            <a:normAutofit/>
          </a:bodyPr>
          <a:lstStyle>
            <a:lvl1pPr marL="0" indent="0">
              <a:buClr>
                <a:schemeClr val="bg1"/>
              </a:buClr>
              <a:buFontTx/>
              <a:buNone/>
              <a:defRPr sz="1800">
                <a:solidFill>
                  <a:schemeClr val="bg1"/>
                </a:solidFill>
              </a:defRPr>
            </a:lvl1pPr>
            <a:lvl2pPr marL="175022" indent="0">
              <a:buClr>
                <a:schemeClr val="bg1"/>
              </a:buClr>
              <a:buFontTx/>
              <a:buNone/>
              <a:defRPr>
                <a:solidFill>
                  <a:schemeClr val="bg1"/>
                </a:solidFill>
              </a:defRPr>
            </a:lvl2pPr>
            <a:lvl3pPr marL="301229" indent="0">
              <a:buClr>
                <a:schemeClr val="bg1"/>
              </a:buClr>
              <a:buFontTx/>
              <a:buNone/>
              <a:defRPr>
                <a:solidFill>
                  <a:schemeClr val="bg1"/>
                </a:solidFill>
              </a:defRPr>
            </a:lvl3pPr>
            <a:lvl4pPr marL="427434" indent="0">
              <a:buClr>
                <a:schemeClr val="bg1"/>
              </a:buClr>
              <a:buFontTx/>
              <a:buNone/>
              <a:defRPr>
                <a:solidFill>
                  <a:schemeClr val="bg1"/>
                </a:solidFill>
              </a:defRPr>
            </a:lvl4pPr>
            <a:lvl5pPr marL="559594" indent="0">
              <a:buClr>
                <a:schemeClr val="bg1"/>
              </a:buClr>
              <a:buFontTx/>
              <a:buNone/>
              <a:defRPr>
                <a:solidFill>
                  <a:schemeClr val="bg1"/>
                </a:solidFill>
              </a:defRPr>
            </a:lvl5pPr>
          </a:lstStyle>
          <a:p>
            <a:pPr lvl="0"/>
            <a:r>
              <a:rPr lang="en-US" dirty="0" smtClean="0"/>
              <a:t>Click to edit Master text styles</a:t>
            </a:r>
          </a:p>
        </p:txBody>
      </p:sp>
      <p:grpSp>
        <p:nvGrpSpPr>
          <p:cNvPr id="14" name="Group 13"/>
          <p:cNvGrpSpPr/>
          <p:nvPr userDrawn="1"/>
        </p:nvGrpSpPr>
        <p:grpSpPr>
          <a:xfrm>
            <a:off x="7401808" y="4548249"/>
            <a:ext cx="1472866" cy="1414062"/>
            <a:chOff x="934393" y="3452281"/>
            <a:chExt cx="668168" cy="641492"/>
          </a:xfrm>
          <a:solidFill>
            <a:schemeClr val="bg1"/>
          </a:solidFill>
        </p:grpSpPr>
        <p:sp>
          <p:nvSpPr>
            <p:cNvPr id="15" name="Freeform 143"/>
            <p:cNvSpPr>
              <a:spLocks noChangeAspect="1"/>
            </p:cNvSpPr>
            <p:nvPr/>
          </p:nvSpPr>
          <p:spPr bwMode="black">
            <a:xfrm>
              <a:off x="1123836" y="3452281"/>
              <a:ext cx="22528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6" name="Freeform 144"/>
            <p:cNvSpPr>
              <a:spLocks noChangeAspect="1"/>
            </p:cNvSpPr>
            <p:nvPr/>
          </p:nvSpPr>
          <p:spPr bwMode="black">
            <a:xfrm>
              <a:off x="1254397" y="3515940"/>
              <a:ext cx="220162" cy="119973"/>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7" name="Freeform 145"/>
            <p:cNvSpPr>
              <a:spLocks noChangeAspect="1"/>
            </p:cNvSpPr>
            <p:nvPr/>
          </p:nvSpPr>
          <p:spPr bwMode="black">
            <a:xfrm>
              <a:off x="1377278" y="3577151"/>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8" name="Freeform 146"/>
            <p:cNvSpPr>
              <a:spLocks noChangeAspect="1"/>
            </p:cNvSpPr>
            <p:nvPr/>
          </p:nvSpPr>
          <p:spPr bwMode="black">
            <a:xfrm>
              <a:off x="1187835" y="368733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9" name="Freeform 147"/>
            <p:cNvSpPr>
              <a:spLocks noChangeAspect="1"/>
            </p:cNvSpPr>
            <p:nvPr/>
          </p:nvSpPr>
          <p:spPr bwMode="black">
            <a:xfrm>
              <a:off x="1315838" y="3753439"/>
              <a:ext cx="22272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0" name="Freeform 148"/>
            <p:cNvSpPr>
              <a:spLocks noChangeAspect="1"/>
            </p:cNvSpPr>
            <p:nvPr/>
          </p:nvSpPr>
          <p:spPr bwMode="black">
            <a:xfrm>
              <a:off x="1000955" y="3795062"/>
              <a:ext cx="220162" cy="124870"/>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1" name="Freeform 149"/>
            <p:cNvSpPr>
              <a:spLocks noChangeAspect="1"/>
            </p:cNvSpPr>
            <p:nvPr/>
          </p:nvSpPr>
          <p:spPr bwMode="black">
            <a:xfrm>
              <a:off x="1123836" y="3858722"/>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2" name="Freeform 150"/>
            <p:cNvSpPr>
              <a:spLocks noChangeAspect="1"/>
            </p:cNvSpPr>
            <p:nvPr/>
          </p:nvSpPr>
          <p:spPr bwMode="black">
            <a:xfrm>
              <a:off x="934393" y="397135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grpSp>
    </p:spTree>
    <p:extLst>
      <p:ext uri="{BB962C8B-B14F-4D97-AF65-F5344CB8AC3E}">
        <p14:creationId xmlns:p14="http://schemas.microsoft.com/office/powerpoint/2010/main" val="394543594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Orange Background">
    <p:spTree>
      <p:nvGrpSpPr>
        <p:cNvPr id="1" name=""/>
        <p:cNvGrpSpPr/>
        <p:nvPr/>
      </p:nvGrpSpPr>
      <p:grpSpPr>
        <a:xfrm>
          <a:off x="0" y="0"/>
          <a:ext cx="0" cy="0"/>
          <a:chOff x="0" y="0"/>
          <a:chExt cx="0" cy="0"/>
        </a:xfrm>
      </p:grpSpPr>
      <p:sp>
        <p:nvSpPr>
          <p:cNvPr id="4" name="Round Diagonal Corner Rectangle 3"/>
          <p:cNvSpPr/>
          <p:nvPr userDrawn="1"/>
        </p:nvSpPr>
        <p:spPr>
          <a:xfrm>
            <a:off x="0" y="1"/>
            <a:ext cx="9144000" cy="5925431"/>
          </a:xfrm>
          <a:prstGeom prst="round2DiagRect">
            <a:avLst>
              <a:gd name="adj1" fmla="val 0"/>
              <a:gd name="adj2" fmla="val 0"/>
            </a:avLst>
          </a:prstGeom>
          <a:gradFill flip="none" rotWithShape="1">
            <a:gsLst>
              <a:gs pos="69000">
                <a:schemeClr val="accent4">
                  <a:lumMod val="50000"/>
                </a:schemeClr>
              </a:gs>
              <a:gs pos="9000">
                <a:schemeClr val="accent4"/>
              </a:gs>
              <a:gs pos="0">
                <a:schemeClr val="accent4"/>
              </a:gs>
              <a:gs pos="94690">
                <a:srgbClr val="2A2E32"/>
              </a:gs>
              <a:gs pos="31000">
                <a:schemeClr val="accent4">
                  <a:lumMod val="7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226"/>
          <p:cNvSpPr>
            <a:spLocks noGrp="1" noChangeArrowheads="1"/>
          </p:cNvSpPr>
          <p:nvPr>
            <p:ph type="title"/>
          </p:nvPr>
        </p:nvSpPr>
        <p:spPr bwMode="auto">
          <a:xfrm>
            <a:off x="824343" y="544034"/>
            <a:ext cx="7402837" cy="667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defRPr sz="4000" b="0" spc="-90" baseline="0">
                <a:solidFill>
                  <a:schemeClr val="bg1"/>
                </a:solidFill>
              </a:defRPr>
            </a:lvl1pPr>
          </a:lstStyle>
          <a:p>
            <a:pPr lvl="0"/>
            <a:r>
              <a:rPr lang="en-US" dirty="0" smtClean="0"/>
              <a:t>Click to edit Master title style</a:t>
            </a:r>
          </a:p>
        </p:txBody>
      </p:sp>
      <p:sp>
        <p:nvSpPr>
          <p:cNvPr id="46" name="Text Placeholder 45"/>
          <p:cNvSpPr>
            <a:spLocks noGrp="1"/>
          </p:cNvSpPr>
          <p:nvPr>
            <p:ph type="body" sz="quarter" idx="10"/>
          </p:nvPr>
        </p:nvSpPr>
        <p:spPr>
          <a:xfrm>
            <a:off x="824343" y="1223159"/>
            <a:ext cx="7402837" cy="873364"/>
          </a:xfrm>
        </p:spPr>
        <p:txBody>
          <a:bodyPr>
            <a:normAutofit/>
          </a:bodyPr>
          <a:lstStyle>
            <a:lvl1pPr marL="0" indent="0">
              <a:buClr>
                <a:schemeClr val="bg1"/>
              </a:buClr>
              <a:buFontTx/>
              <a:buNone/>
              <a:defRPr sz="1800">
                <a:solidFill>
                  <a:schemeClr val="bg1"/>
                </a:solidFill>
              </a:defRPr>
            </a:lvl1pPr>
            <a:lvl2pPr marL="175022" indent="0">
              <a:buClr>
                <a:schemeClr val="bg1"/>
              </a:buClr>
              <a:buFontTx/>
              <a:buNone/>
              <a:defRPr>
                <a:solidFill>
                  <a:schemeClr val="bg1"/>
                </a:solidFill>
              </a:defRPr>
            </a:lvl2pPr>
            <a:lvl3pPr marL="301229" indent="0">
              <a:buClr>
                <a:schemeClr val="bg1"/>
              </a:buClr>
              <a:buFontTx/>
              <a:buNone/>
              <a:defRPr>
                <a:solidFill>
                  <a:schemeClr val="bg1"/>
                </a:solidFill>
              </a:defRPr>
            </a:lvl3pPr>
            <a:lvl4pPr marL="427434" indent="0">
              <a:buClr>
                <a:schemeClr val="bg1"/>
              </a:buClr>
              <a:buFontTx/>
              <a:buNone/>
              <a:defRPr>
                <a:solidFill>
                  <a:schemeClr val="bg1"/>
                </a:solidFill>
              </a:defRPr>
            </a:lvl4pPr>
            <a:lvl5pPr marL="559594" indent="0">
              <a:buClr>
                <a:schemeClr val="bg1"/>
              </a:buClr>
              <a:buFontTx/>
              <a:buNone/>
              <a:defRPr>
                <a:solidFill>
                  <a:schemeClr val="bg1"/>
                </a:solidFill>
              </a:defRPr>
            </a:lvl5pPr>
          </a:lstStyle>
          <a:p>
            <a:pPr lvl="0"/>
            <a:r>
              <a:rPr lang="en-US" dirty="0" smtClean="0"/>
              <a:t>Click to edit Master text styles</a:t>
            </a:r>
          </a:p>
        </p:txBody>
      </p:sp>
      <p:grpSp>
        <p:nvGrpSpPr>
          <p:cNvPr id="14" name="Group 13"/>
          <p:cNvGrpSpPr/>
          <p:nvPr userDrawn="1"/>
        </p:nvGrpSpPr>
        <p:grpSpPr>
          <a:xfrm>
            <a:off x="7401808" y="4548249"/>
            <a:ext cx="1472866" cy="1414062"/>
            <a:chOff x="934393" y="3452281"/>
            <a:chExt cx="668168" cy="641492"/>
          </a:xfrm>
          <a:solidFill>
            <a:schemeClr val="bg1"/>
          </a:solidFill>
        </p:grpSpPr>
        <p:sp>
          <p:nvSpPr>
            <p:cNvPr id="15" name="Freeform 143"/>
            <p:cNvSpPr>
              <a:spLocks noChangeAspect="1"/>
            </p:cNvSpPr>
            <p:nvPr/>
          </p:nvSpPr>
          <p:spPr bwMode="black">
            <a:xfrm>
              <a:off x="1123836" y="3452281"/>
              <a:ext cx="22528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6" name="Freeform 144"/>
            <p:cNvSpPr>
              <a:spLocks noChangeAspect="1"/>
            </p:cNvSpPr>
            <p:nvPr/>
          </p:nvSpPr>
          <p:spPr bwMode="black">
            <a:xfrm>
              <a:off x="1254397" y="3515940"/>
              <a:ext cx="220162" cy="119973"/>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7" name="Freeform 145"/>
            <p:cNvSpPr>
              <a:spLocks noChangeAspect="1"/>
            </p:cNvSpPr>
            <p:nvPr/>
          </p:nvSpPr>
          <p:spPr bwMode="black">
            <a:xfrm>
              <a:off x="1377278" y="3577151"/>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8" name="Freeform 146"/>
            <p:cNvSpPr>
              <a:spLocks noChangeAspect="1"/>
            </p:cNvSpPr>
            <p:nvPr/>
          </p:nvSpPr>
          <p:spPr bwMode="black">
            <a:xfrm>
              <a:off x="1187835" y="368733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19" name="Freeform 147"/>
            <p:cNvSpPr>
              <a:spLocks noChangeAspect="1"/>
            </p:cNvSpPr>
            <p:nvPr/>
          </p:nvSpPr>
          <p:spPr bwMode="black">
            <a:xfrm>
              <a:off x="1315838" y="3753439"/>
              <a:ext cx="222723" cy="117526"/>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0" name="Freeform 148"/>
            <p:cNvSpPr>
              <a:spLocks noChangeAspect="1"/>
            </p:cNvSpPr>
            <p:nvPr/>
          </p:nvSpPr>
          <p:spPr bwMode="black">
            <a:xfrm>
              <a:off x="1000955" y="3795062"/>
              <a:ext cx="220162" cy="124870"/>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1" name="Freeform 149"/>
            <p:cNvSpPr>
              <a:spLocks noChangeAspect="1"/>
            </p:cNvSpPr>
            <p:nvPr/>
          </p:nvSpPr>
          <p:spPr bwMode="black">
            <a:xfrm>
              <a:off x="1123836" y="3858722"/>
              <a:ext cx="225283" cy="122422"/>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grpFill/>
            <a:ln w="9525" cap="flat" cmpd="sng">
              <a:noFill/>
              <a:prstDash val="solid"/>
              <a:round/>
              <a:headEnd type="none" w="med" len="med"/>
              <a:tailEnd type="none" w="med" len="med"/>
            </a:ln>
            <a:effectLst/>
          </p:spPr>
          <p:txBody>
            <a:bodyPr/>
            <a:lstStyle/>
            <a:p>
              <a:endParaRPr lang="en-US" dirty="0"/>
            </a:p>
          </p:txBody>
        </p:sp>
        <p:sp>
          <p:nvSpPr>
            <p:cNvPr id="22" name="Freeform 150"/>
            <p:cNvSpPr>
              <a:spLocks noChangeAspect="1"/>
            </p:cNvSpPr>
            <p:nvPr/>
          </p:nvSpPr>
          <p:spPr bwMode="black">
            <a:xfrm>
              <a:off x="934393" y="3971351"/>
              <a:ext cx="225283" cy="122422"/>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grpFill/>
            <a:ln w="9525" cap="flat" cmpd="sng">
              <a:noFill/>
              <a:prstDash val="solid"/>
              <a:round/>
              <a:headEnd type="none" w="med" len="med"/>
              <a:tailEnd type="none" w="med" len="med"/>
            </a:ln>
            <a:effectLst/>
          </p:spPr>
          <p:txBody>
            <a:bodyPr/>
            <a:lstStyle/>
            <a:p>
              <a:endParaRPr lang="en-US" dirty="0"/>
            </a:p>
          </p:txBody>
        </p:sp>
      </p:grpSp>
    </p:spTree>
    <p:extLst>
      <p:ext uri="{BB962C8B-B14F-4D97-AF65-F5344CB8AC3E}">
        <p14:creationId xmlns:p14="http://schemas.microsoft.com/office/powerpoint/2010/main" val="215067225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FSL Log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225481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669" y="280713"/>
            <a:ext cx="8544146" cy="65405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5872163" y="6505575"/>
            <a:ext cx="685800" cy="314325"/>
          </a:xfrm>
          <a:prstGeom prst="rect">
            <a:avLst/>
          </a:prstGeom>
        </p:spPr>
        <p:txBody>
          <a:bodyPr/>
          <a:lstStyle>
            <a:lvl1pPr>
              <a:defRPr/>
            </a:lvl1pPr>
          </a:lstStyle>
          <a:p>
            <a:fld id="{0E4D37D7-F789-4537-B704-1D73F4C2D1DC}" type="slidenum">
              <a:rPr lang="en-US"/>
              <a:pPr/>
              <a:t>‹#›</a:t>
            </a:fld>
            <a:endParaRPr lang="en-US" dirty="0"/>
          </a:p>
        </p:txBody>
      </p:sp>
    </p:spTree>
    <p:extLst>
      <p:ext uri="{BB962C8B-B14F-4D97-AF65-F5344CB8AC3E}">
        <p14:creationId xmlns:p14="http://schemas.microsoft.com/office/powerpoint/2010/main" val="352993134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4" name="Rectangle 226"/>
          <p:cNvSpPr>
            <a:spLocks noGrp="1" noChangeArrowheads="1"/>
          </p:cNvSpPr>
          <p:nvPr>
            <p:ph type="title"/>
          </p:nvPr>
        </p:nvSpPr>
        <p:spPr bwMode="auto">
          <a:xfrm>
            <a:off x="533400" y="276225"/>
            <a:ext cx="8277225"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sp>
        <p:nvSpPr>
          <p:cNvPr id="46" name="Text Placeholder 45"/>
          <p:cNvSpPr>
            <a:spLocks noGrp="1"/>
          </p:cNvSpPr>
          <p:nvPr>
            <p:ph type="body" sz="quarter" idx="10"/>
          </p:nvPr>
        </p:nvSpPr>
        <p:spPr>
          <a:xfrm>
            <a:off x="533399" y="1062312"/>
            <a:ext cx="8277225" cy="46672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777863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freescale.com/" TargetMode="External"/><Relationship Id="rId2" Type="http://schemas.openxmlformats.org/officeDocument/2006/relationships/theme" Target="../theme/theme2.xml"/><Relationship Id="rId1" Type="http://schemas.openxmlformats.org/officeDocument/2006/relationships/slideLayout" Target="../slideLayouts/slideLayout10.xml"/><Relationship Id="rId5" Type="http://schemas.openxmlformats.org/officeDocument/2006/relationships/hyperlink" Target="https://www.facebook.com/freescale" TargetMode="External"/><Relationship Id="rId4" Type="http://schemas.openxmlformats.org/officeDocument/2006/relationships/hyperlink" Target="https://twitter.com/Freescale"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066" name="Rectangle 226"/>
          <p:cNvSpPr>
            <a:spLocks noGrp="1" noChangeArrowheads="1"/>
          </p:cNvSpPr>
          <p:nvPr>
            <p:ph type="title"/>
          </p:nvPr>
        </p:nvSpPr>
        <p:spPr bwMode="auto">
          <a:xfrm>
            <a:off x="225511" y="280713"/>
            <a:ext cx="8725789" cy="654050"/>
          </a:xfrm>
          <a:prstGeom prst="rect">
            <a:avLst/>
          </a:prstGeom>
          <a:noFill/>
          <a:ln w="9525" algn="ctr">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Title Goes Here</a:t>
            </a:r>
          </a:p>
        </p:txBody>
      </p:sp>
      <p:sp>
        <p:nvSpPr>
          <p:cNvPr id="17" name="Text Placeholder 16"/>
          <p:cNvSpPr>
            <a:spLocks noGrp="1"/>
          </p:cNvSpPr>
          <p:nvPr>
            <p:ph type="body" idx="1"/>
          </p:nvPr>
        </p:nvSpPr>
        <p:spPr>
          <a:xfrm>
            <a:off x="224642" y="1068042"/>
            <a:ext cx="8735291" cy="466600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32" name="Group 31"/>
          <p:cNvGrpSpPr/>
          <p:nvPr/>
        </p:nvGrpSpPr>
        <p:grpSpPr>
          <a:xfrm>
            <a:off x="379911" y="6258336"/>
            <a:ext cx="1847279" cy="379823"/>
            <a:chOff x="633159" y="6301141"/>
            <a:chExt cx="1771650" cy="381114"/>
          </a:xfrm>
        </p:grpSpPr>
        <p:sp>
          <p:nvSpPr>
            <p:cNvPr id="33" name="Text Box 129"/>
            <p:cNvSpPr txBox="1">
              <a:spLocks noChangeAspect="1" noChangeArrowheads="1"/>
            </p:cNvSpPr>
            <p:nvPr/>
          </p:nvSpPr>
          <p:spPr bwMode="black">
            <a:xfrm>
              <a:off x="2094626" y="6435763"/>
              <a:ext cx="310183" cy="151580"/>
            </a:xfrm>
            <a:prstGeom prst="rect">
              <a:avLst/>
            </a:prstGeom>
            <a:noFill/>
            <a:ln w="9525">
              <a:noFill/>
              <a:miter lim="800000"/>
              <a:headEnd/>
              <a:tailEnd/>
            </a:ln>
            <a:effectLst/>
          </p:spPr>
          <p:txBody>
            <a:bodyPr>
              <a:spAutoFit/>
            </a:bodyPr>
            <a:lstStyle/>
            <a:p>
              <a:r>
                <a:rPr lang="en-US" sz="300" b="1" dirty="0"/>
                <a:t>TM</a:t>
              </a:r>
            </a:p>
          </p:txBody>
        </p:sp>
        <p:sp>
          <p:nvSpPr>
            <p:cNvPr id="34"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35"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36"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37"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38"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39"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40"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41"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42"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43"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44"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45"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46"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47"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48"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49"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50"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52" name="Oval 51">
            <a:hlinkClick r:id="" action="ppaction://hlinkshowjump?jump=nextslide"/>
          </p:cNvPr>
          <p:cNvSpPr/>
          <p:nvPr/>
        </p:nvSpPr>
        <p:spPr>
          <a:xfrm>
            <a:off x="8495759" y="6258336"/>
            <a:ext cx="396374" cy="39637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a:hlinkClick r:id="" action="ppaction://hlinkshowjump?jump=nextslid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537734" y="6295743"/>
            <a:ext cx="355877" cy="332149"/>
          </a:xfrm>
          <a:prstGeom prst="rect">
            <a:avLst/>
          </a:prstGeom>
        </p:spPr>
      </p:pic>
      <p:sp>
        <p:nvSpPr>
          <p:cNvPr id="55" name="Oval 54">
            <a:hlinkClick r:id="" action="ppaction://hlinkshowjump?jump=previousslide"/>
          </p:cNvPr>
          <p:cNvSpPr/>
          <p:nvPr/>
        </p:nvSpPr>
        <p:spPr>
          <a:xfrm>
            <a:off x="8003969" y="6258336"/>
            <a:ext cx="396374" cy="39637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6" name="Picture 55">
            <a:hlinkClick r:id="" action="ppaction://hlinkshowjump?jump=previousslid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8026224" y="6295743"/>
            <a:ext cx="355877" cy="332149"/>
          </a:xfrm>
          <a:prstGeom prst="rect">
            <a:avLst/>
          </a:prstGeom>
        </p:spPr>
      </p:pic>
      <p:sp>
        <p:nvSpPr>
          <p:cNvPr id="57" name="TextBox 56"/>
          <p:cNvSpPr txBox="1"/>
          <p:nvPr/>
        </p:nvSpPr>
        <p:spPr>
          <a:xfrm>
            <a:off x="2343483" y="6496493"/>
            <a:ext cx="4019075" cy="215444"/>
          </a:xfrm>
          <a:prstGeom prst="rect">
            <a:avLst/>
          </a:prstGeom>
          <a:noFill/>
        </p:spPr>
        <p:txBody>
          <a:bodyPr wrap="square" rtlCol="0">
            <a:spAutoFit/>
          </a:bodyPr>
          <a:lstStyle/>
          <a:p>
            <a:pPr algn="l"/>
            <a:r>
              <a:rPr lang="en-US" sz="800" b="0" i="0" dirty="0" smtClean="0">
                <a:solidFill>
                  <a:schemeClr val="tx1">
                    <a:lumMod val="50000"/>
                    <a:lumOff val="50000"/>
                  </a:schemeClr>
                </a:solidFill>
              </a:rPr>
              <a:t>External</a:t>
            </a:r>
            <a:r>
              <a:rPr lang="en-US" sz="800" b="0" i="0" baseline="0" dirty="0" smtClean="0">
                <a:solidFill>
                  <a:schemeClr val="tx1">
                    <a:lumMod val="50000"/>
                    <a:lumOff val="50000"/>
                  </a:schemeClr>
                </a:solidFill>
              </a:rPr>
              <a:t> Use </a:t>
            </a:r>
            <a:endParaRPr lang="en-US" sz="800" b="0" i="0" dirty="0" smtClean="0">
              <a:solidFill>
                <a:schemeClr val="tx1">
                  <a:lumMod val="50000"/>
                  <a:lumOff val="50000"/>
                </a:schemeClr>
              </a:solidFill>
            </a:endParaRPr>
          </a:p>
        </p:txBody>
      </p:sp>
      <p:sp>
        <p:nvSpPr>
          <p:cNvPr id="58" name="Slide Number Placeholder 1"/>
          <p:cNvSpPr txBox="1">
            <a:spLocks/>
          </p:cNvSpPr>
          <p:nvPr/>
        </p:nvSpPr>
        <p:spPr>
          <a:xfrm>
            <a:off x="3155249" y="6411262"/>
            <a:ext cx="298580" cy="365125"/>
          </a:xfrm>
          <a:prstGeom prst="rect">
            <a:avLst/>
          </a:prstGeom>
        </p:spPr>
        <p:txBody>
          <a:bodyPr vert="horz" lIns="68580" tIns="34290" rIns="68580" bIns="34290" rtlCol="0" anchor="ctr"/>
          <a:lstStyle>
            <a:defPPr>
              <a:defRPr lang="en-US"/>
            </a:defPPr>
            <a:lvl1pPr algn="l" rtl="0" fontAlgn="base">
              <a:spcBef>
                <a:spcPct val="0"/>
              </a:spcBef>
              <a:spcAft>
                <a:spcPct val="0"/>
              </a:spcAft>
              <a:defRPr sz="1000" b="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fld id="{9899D5D8-9A89-49C6-87E2-D5B81659BB09}" type="slidenum">
              <a:rPr lang="en-US" sz="1000" smtClean="0">
                <a:solidFill>
                  <a:schemeClr val="tx1">
                    <a:lumMod val="50000"/>
                    <a:lumOff val="50000"/>
                  </a:schemeClr>
                </a:solidFill>
              </a:rPr>
              <a:pPr algn="l"/>
              <a:t>‹#›</a:t>
            </a:fld>
            <a:endParaRPr lang="en-US" sz="1000" dirty="0">
              <a:solidFill>
                <a:schemeClr val="tx1">
                  <a:lumMod val="50000"/>
                  <a:lumOff val="50000"/>
                </a:schemeClr>
              </a:solidFill>
            </a:endParaRPr>
          </a:p>
        </p:txBody>
      </p:sp>
      <p:cxnSp>
        <p:nvCxnSpPr>
          <p:cNvPr id="5" name="Straight Connector 4"/>
          <p:cNvCxnSpPr/>
          <p:nvPr/>
        </p:nvCxnSpPr>
        <p:spPr>
          <a:xfrm>
            <a:off x="3113685" y="6535885"/>
            <a:ext cx="0" cy="11730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600783" y="6439343"/>
            <a:ext cx="4019075" cy="323165"/>
          </a:xfrm>
          <a:prstGeom prst="rect">
            <a:avLst/>
          </a:prstGeom>
          <a:noFill/>
        </p:spPr>
        <p:txBody>
          <a:bodyPr wrap="square" rtlCol="0">
            <a:spAutoFit/>
          </a:bodyPr>
          <a:lstStyle/>
          <a:p>
            <a:pPr algn="l"/>
            <a:r>
              <a:rPr lang="en-US" sz="1500" b="1" i="0" dirty="0" smtClean="0">
                <a:solidFill>
                  <a:schemeClr val="accent2"/>
                </a:solidFill>
              </a:rPr>
              <a:t>#FTF2015</a:t>
            </a:r>
          </a:p>
        </p:txBody>
      </p:sp>
    </p:spTree>
    <p:extLst>
      <p:ext uri="{BB962C8B-B14F-4D97-AF65-F5344CB8AC3E}">
        <p14:creationId xmlns:p14="http://schemas.microsoft.com/office/powerpoint/2010/main" val="228954599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07" r:id="rId3"/>
    <p:sldLayoutId id="2147483776" r:id="rId4"/>
    <p:sldLayoutId id="2147483777" r:id="rId5"/>
    <p:sldLayoutId id="2147483780" r:id="rId6"/>
    <p:sldLayoutId id="2147483784" r:id="rId7"/>
    <p:sldLayoutId id="2147483786" r:id="rId8"/>
    <p:sldLayoutId id="2147483787" r:id="rId9"/>
  </p:sldLayoutIdLst>
  <p:transition>
    <p:fade/>
  </p:transition>
  <p:timing>
    <p:tnLst>
      <p:par>
        <p:cTn id="1" dur="indefinite" restart="never" nodeType="tmRoot"/>
      </p:par>
    </p:tnLst>
  </p:timing>
  <p:hf hdr="0" ftr="0" dt="0"/>
  <p:txStyles>
    <p:titleStyle>
      <a:lvl1pPr algn="l" rtl="0" eaLnBrk="1" fontAlgn="base" hangingPunct="1">
        <a:lnSpc>
          <a:spcPct val="100000"/>
        </a:lnSpc>
        <a:spcBef>
          <a:spcPct val="0"/>
        </a:spcBef>
        <a:spcAft>
          <a:spcPct val="0"/>
        </a:spcAft>
        <a:defRPr lang="en-US" sz="2400" b="1" kern="1200" dirty="0" smtClean="0">
          <a:solidFill>
            <a:schemeClr val="accent4">
              <a:lumMod val="50000"/>
            </a:schemeClr>
          </a:solidFill>
          <a:effectLst/>
          <a:latin typeface="Arial" charset="0"/>
          <a:ea typeface="+mn-ea"/>
          <a:cs typeface="+mn-cs"/>
        </a:defRPr>
      </a:lvl1pPr>
      <a:lvl2pPr algn="r" rtl="0" eaLnBrk="1" fontAlgn="base" hangingPunct="1">
        <a:lnSpc>
          <a:spcPct val="85000"/>
        </a:lnSpc>
        <a:spcBef>
          <a:spcPct val="0"/>
        </a:spcBef>
        <a:spcAft>
          <a:spcPct val="0"/>
        </a:spcAft>
        <a:defRPr sz="1650" b="1">
          <a:solidFill>
            <a:schemeClr val="tx1"/>
          </a:solidFill>
          <a:latin typeface="Arial" charset="0"/>
        </a:defRPr>
      </a:lvl2pPr>
      <a:lvl3pPr algn="r" rtl="0" eaLnBrk="1" fontAlgn="base" hangingPunct="1">
        <a:lnSpc>
          <a:spcPct val="85000"/>
        </a:lnSpc>
        <a:spcBef>
          <a:spcPct val="0"/>
        </a:spcBef>
        <a:spcAft>
          <a:spcPct val="0"/>
        </a:spcAft>
        <a:defRPr sz="1650" b="1">
          <a:solidFill>
            <a:schemeClr val="tx1"/>
          </a:solidFill>
          <a:latin typeface="Arial" charset="0"/>
        </a:defRPr>
      </a:lvl3pPr>
      <a:lvl4pPr algn="r" rtl="0" eaLnBrk="1" fontAlgn="base" hangingPunct="1">
        <a:lnSpc>
          <a:spcPct val="85000"/>
        </a:lnSpc>
        <a:spcBef>
          <a:spcPct val="0"/>
        </a:spcBef>
        <a:spcAft>
          <a:spcPct val="0"/>
        </a:spcAft>
        <a:defRPr sz="1650" b="1">
          <a:solidFill>
            <a:schemeClr val="tx1"/>
          </a:solidFill>
          <a:latin typeface="Arial" charset="0"/>
        </a:defRPr>
      </a:lvl4pPr>
      <a:lvl5pPr algn="r" rtl="0" eaLnBrk="1" fontAlgn="base" hangingPunct="1">
        <a:lnSpc>
          <a:spcPct val="85000"/>
        </a:lnSpc>
        <a:spcBef>
          <a:spcPct val="0"/>
        </a:spcBef>
        <a:spcAft>
          <a:spcPct val="0"/>
        </a:spcAft>
        <a:defRPr sz="1650" b="1">
          <a:solidFill>
            <a:schemeClr val="tx1"/>
          </a:solidFill>
          <a:latin typeface="Arial" charset="0"/>
        </a:defRPr>
      </a:lvl5pPr>
      <a:lvl6pPr marL="342900" algn="r" rtl="0" eaLnBrk="1" fontAlgn="base" hangingPunct="1">
        <a:lnSpc>
          <a:spcPct val="85000"/>
        </a:lnSpc>
        <a:spcBef>
          <a:spcPct val="0"/>
        </a:spcBef>
        <a:spcAft>
          <a:spcPct val="0"/>
        </a:spcAft>
        <a:defRPr sz="1650" b="1">
          <a:solidFill>
            <a:schemeClr val="tx1"/>
          </a:solidFill>
          <a:latin typeface="Arial" charset="0"/>
        </a:defRPr>
      </a:lvl6pPr>
      <a:lvl7pPr marL="685800" algn="r" rtl="0" eaLnBrk="1" fontAlgn="base" hangingPunct="1">
        <a:lnSpc>
          <a:spcPct val="85000"/>
        </a:lnSpc>
        <a:spcBef>
          <a:spcPct val="0"/>
        </a:spcBef>
        <a:spcAft>
          <a:spcPct val="0"/>
        </a:spcAft>
        <a:defRPr sz="1650" b="1">
          <a:solidFill>
            <a:schemeClr val="tx1"/>
          </a:solidFill>
          <a:latin typeface="Arial" charset="0"/>
        </a:defRPr>
      </a:lvl7pPr>
      <a:lvl8pPr marL="1028700" algn="r" rtl="0" eaLnBrk="1" fontAlgn="base" hangingPunct="1">
        <a:lnSpc>
          <a:spcPct val="85000"/>
        </a:lnSpc>
        <a:spcBef>
          <a:spcPct val="0"/>
        </a:spcBef>
        <a:spcAft>
          <a:spcPct val="0"/>
        </a:spcAft>
        <a:defRPr sz="1650" b="1">
          <a:solidFill>
            <a:schemeClr val="tx1"/>
          </a:solidFill>
          <a:latin typeface="Arial" charset="0"/>
        </a:defRPr>
      </a:lvl8pPr>
      <a:lvl9pPr marL="1371600" algn="r" rtl="0" eaLnBrk="1" fontAlgn="base" hangingPunct="1">
        <a:lnSpc>
          <a:spcPct val="85000"/>
        </a:lnSpc>
        <a:spcBef>
          <a:spcPct val="0"/>
        </a:spcBef>
        <a:spcAft>
          <a:spcPct val="0"/>
        </a:spcAft>
        <a:defRPr sz="1650" b="1">
          <a:solidFill>
            <a:schemeClr val="tx1"/>
          </a:solidFill>
          <a:latin typeface="Arial" charset="0"/>
        </a:defRPr>
      </a:lvl9pPr>
    </p:titleStyle>
    <p:bodyStyle>
      <a:lvl1pPr marL="175022" indent="-175022" algn="l" rtl="0" eaLnBrk="1" fontAlgn="base" hangingPunct="1">
        <a:lnSpc>
          <a:spcPct val="100000"/>
        </a:lnSpc>
        <a:spcBef>
          <a:spcPts val="431"/>
        </a:spcBef>
        <a:spcAft>
          <a:spcPts val="56"/>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344488" indent="-169863" algn="l" rtl="0" eaLnBrk="1" fontAlgn="base" hangingPunct="1">
        <a:lnSpc>
          <a:spcPct val="100000"/>
        </a:lnSpc>
        <a:spcBef>
          <a:spcPts val="431"/>
        </a:spcBef>
        <a:spcAft>
          <a:spcPts val="56"/>
        </a:spcAft>
        <a:buClr>
          <a:schemeClr val="tx1"/>
        </a:buClr>
        <a:buSzPct val="80000"/>
        <a:buFont typeface="Arial" pitchFamily="34" charset="0"/>
        <a:buChar char="−"/>
        <a:defRPr sz="2000">
          <a:solidFill>
            <a:srgbClr val="000000"/>
          </a:solidFill>
          <a:latin typeface="+mn-lt"/>
        </a:defRPr>
      </a:lvl2pPr>
      <a:lvl3pPr marL="427435" indent="-126206" algn="l" rtl="0" eaLnBrk="1" fontAlgn="base" hangingPunct="1">
        <a:lnSpc>
          <a:spcPct val="100000"/>
        </a:lnSpc>
        <a:spcBef>
          <a:spcPts val="431"/>
        </a:spcBef>
        <a:spcAft>
          <a:spcPts val="56"/>
        </a:spcAft>
        <a:buClr>
          <a:schemeClr val="tx1"/>
        </a:buClr>
        <a:buSzPct val="80000"/>
        <a:buFont typeface="Wingdings" pitchFamily="2" charset="2"/>
        <a:buChar char="§"/>
        <a:defRPr sz="1800">
          <a:solidFill>
            <a:srgbClr val="000000"/>
          </a:solidFill>
          <a:latin typeface="+mn-lt"/>
        </a:defRPr>
      </a:lvl3pPr>
      <a:lvl4pPr marL="559594" indent="-132160" algn="l" rtl="0" eaLnBrk="1" fontAlgn="base" hangingPunct="1">
        <a:lnSpc>
          <a:spcPct val="100000"/>
        </a:lnSpc>
        <a:spcBef>
          <a:spcPts val="431"/>
        </a:spcBef>
        <a:spcAft>
          <a:spcPts val="56"/>
        </a:spcAft>
        <a:buClr>
          <a:schemeClr val="tx1"/>
        </a:buClr>
        <a:buSzPct val="80000"/>
        <a:buFont typeface="Arial" pitchFamily="34" charset="0"/>
        <a:buChar char="•"/>
        <a:defRPr sz="1600">
          <a:solidFill>
            <a:srgbClr val="000000"/>
          </a:solidFill>
          <a:latin typeface="+mn-lt"/>
        </a:defRPr>
      </a:lvl4pPr>
      <a:lvl5pPr marL="727472" indent="-167879" algn="l" rtl="0" eaLnBrk="1" fontAlgn="base" hangingPunct="1">
        <a:lnSpc>
          <a:spcPct val="100000"/>
        </a:lnSpc>
        <a:spcBef>
          <a:spcPts val="431"/>
        </a:spcBef>
        <a:spcAft>
          <a:spcPts val="56"/>
        </a:spcAft>
        <a:buClr>
          <a:schemeClr val="tx1"/>
        </a:buClr>
        <a:buSzPct val="70000"/>
        <a:buFont typeface="Arial" pitchFamily="34" charset="0"/>
        <a:buChar char="−"/>
        <a:defRPr sz="1400">
          <a:solidFill>
            <a:srgbClr val="000000"/>
          </a:solidFill>
          <a:latin typeface="+mn-lt"/>
        </a:defRPr>
      </a:lvl5pPr>
      <a:lvl6pPr marL="1672829" indent="-117872" algn="l" rtl="0" eaLnBrk="1" fontAlgn="base" hangingPunct="1">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eaLnBrk="1" fontAlgn="base" hangingPunct="1">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eaLnBrk="1" fontAlgn="base" hangingPunct="1">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eaLnBrk="1" fontAlgn="base" hangingPunct="1">
        <a:spcBef>
          <a:spcPct val="20000"/>
        </a:spcBef>
        <a:spcAft>
          <a:spcPct val="3000"/>
        </a:spcAft>
        <a:buClr>
          <a:schemeClr val="tx1"/>
        </a:buClr>
        <a:buSzPct val="70000"/>
        <a:buFont typeface="Arial" charset="0"/>
        <a:buChar char="►"/>
        <a:defRPr sz="105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2042908" y="1710992"/>
            <a:ext cx="5224434" cy="1048590"/>
            <a:chOff x="633159" y="6301141"/>
            <a:chExt cx="1814931" cy="381114"/>
          </a:xfrm>
        </p:grpSpPr>
        <p:sp>
          <p:nvSpPr>
            <p:cNvPr id="51" name="Text Box 129"/>
            <p:cNvSpPr txBox="1">
              <a:spLocks noChangeAspect="1" noChangeArrowheads="1"/>
            </p:cNvSpPr>
            <p:nvPr/>
          </p:nvSpPr>
          <p:spPr bwMode="black">
            <a:xfrm>
              <a:off x="2137907" y="6465788"/>
              <a:ext cx="310183" cy="72711"/>
            </a:xfrm>
            <a:prstGeom prst="rect">
              <a:avLst/>
            </a:prstGeom>
            <a:noFill/>
            <a:ln w="9525">
              <a:noFill/>
              <a:miter lim="800000"/>
              <a:headEnd/>
              <a:tailEnd/>
            </a:ln>
            <a:effectLst/>
          </p:spPr>
          <p:txBody>
            <a:bodyPr>
              <a:spAutoFit/>
            </a:bodyPr>
            <a:lstStyle/>
            <a:p>
              <a:r>
                <a:rPr lang="en-US" sz="700" b="1" dirty="0"/>
                <a:t>TM</a:t>
              </a:r>
            </a:p>
          </p:txBody>
        </p:sp>
        <p:sp>
          <p:nvSpPr>
            <p:cNvPr id="54" name="Freeform 143"/>
            <p:cNvSpPr>
              <a:spLocks noChangeAspect="1"/>
            </p:cNvSpPr>
            <p:nvPr/>
          </p:nvSpPr>
          <p:spPr bwMode="black">
            <a:xfrm>
              <a:off x="739920" y="6301141"/>
              <a:ext cx="126959"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59" name="Freeform 144"/>
            <p:cNvSpPr>
              <a:spLocks noChangeAspect="1"/>
            </p:cNvSpPr>
            <p:nvPr/>
          </p:nvSpPr>
          <p:spPr bwMode="black">
            <a:xfrm>
              <a:off x="813498" y="6338675"/>
              <a:ext cx="124073" cy="70737"/>
            </a:xfrm>
            <a:custGeom>
              <a:avLst/>
              <a:gdLst/>
              <a:ahLst/>
              <a:cxnLst>
                <a:cxn ang="0">
                  <a:pos x="54" y="84"/>
                </a:cxn>
                <a:cxn ang="0">
                  <a:pos x="144" y="30"/>
                </a:cxn>
                <a:cxn ang="0">
                  <a:pos x="90" y="0"/>
                </a:cxn>
                <a:cxn ang="0">
                  <a:pos x="0" y="54"/>
                </a:cxn>
                <a:cxn ang="0">
                  <a:pos x="54" y="84"/>
                </a:cxn>
              </a:cxnLst>
              <a:rect l="0" t="0" r="r" b="b"/>
              <a:pathLst>
                <a:path w="144" h="84">
                  <a:moveTo>
                    <a:pt x="54" y="84"/>
                  </a:moveTo>
                  <a:lnTo>
                    <a:pt x="144" y="30"/>
                  </a:lnTo>
                  <a:lnTo>
                    <a:pt x="90" y="0"/>
                  </a:lnTo>
                  <a:lnTo>
                    <a:pt x="0" y="54"/>
                  </a:lnTo>
                  <a:lnTo>
                    <a:pt x="54"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60" name="Freeform 145"/>
            <p:cNvSpPr>
              <a:spLocks noChangeAspect="1"/>
            </p:cNvSpPr>
            <p:nvPr/>
          </p:nvSpPr>
          <p:spPr bwMode="black">
            <a:xfrm>
              <a:off x="882748" y="6374765"/>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1" name="Freeform 146"/>
            <p:cNvSpPr>
              <a:spLocks noChangeAspect="1"/>
            </p:cNvSpPr>
            <p:nvPr/>
          </p:nvSpPr>
          <p:spPr bwMode="black">
            <a:xfrm>
              <a:off x="775987" y="643972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62" name="Freeform 147"/>
            <p:cNvSpPr>
              <a:spLocks noChangeAspect="1"/>
            </p:cNvSpPr>
            <p:nvPr/>
          </p:nvSpPr>
          <p:spPr bwMode="black">
            <a:xfrm>
              <a:off x="848123" y="6478706"/>
              <a:ext cx="125516" cy="69294"/>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3" name="Freeform 148"/>
            <p:cNvSpPr>
              <a:spLocks noChangeAspect="1"/>
            </p:cNvSpPr>
            <p:nvPr/>
          </p:nvSpPr>
          <p:spPr bwMode="black">
            <a:xfrm>
              <a:off x="670670" y="6503247"/>
              <a:ext cx="124073" cy="73624"/>
            </a:xfrm>
            <a:custGeom>
              <a:avLst/>
              <a:gdLst/>
              <a:ahLst/>
              <a:cxnLst>
                <a:cxn ang="0">
                  <a:pos x="56" y="84"/>
                </a:cxn>
                <a:cxn ang="0">
                  <a:pos x="146" y="30"/>
                </a:cxn>
                <a:cxn ang="0">
                  <a:pos x="90" y="0"/>
                </a:cxn>
                <a:cxn ang="0">
                  <a:pos x="0" y="56"/>
                </a:cxn>
                <a:cxn ang="0">
                  <a:pos x="56" y="84"/>
                </a:cxn>
              </a:cxnLst>
              <a:rect l="0" t="0" r="r" b="b"/>
              <a:pathLst>
                <a:path w="146" h="84">
                  <a:moveTo>
                    <a:pt x="56" y="84"/>
                  </a:moveTo>
                  <a:lnTo>
                    <a:pt x="146" y="30"/>
                  </a:lnTo>
                  <a:lnTo>
                    <a:pt x="90" y="0"/>
                  </a:lnTo>
                  <a:lnTo>
                    <a:pt x="0" y="56"/>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4" name="Freeform 149"/>
            <p:cNvSpPr>
              <a:spLocks noChangeAspect="1"/>
            </p:cNvSpPr>
            <p:nvPr/>
          </p:nvSpPr>
          <p:spPr bwMode="black">
            <a:xfrm>
              <a:off x="739920" y="6540781"/>
              <a:ext cx="126959" cy="72181"/>
            </a:xfrm>
            <a:custGeom>
              <a:avLst/>
              <a:gdLst/>
              <a:ahLst/>
              <a:cxnLst>
                <a:cxn ang="0">
                  <a:pos x="56" y="82"/>
                </a:cxn>
                <a:cxn ang="0">
                  <a:pos x="146" y="28"/>
                </a:cxn>
                <a:cxn ang="0">
                  <a:pos x="90" y="0"/>
                </a:cxn>
                <a:cxn ang="0">
                  <a:pos x="0" y="54"/>
                </a:cxn>
                <a:cxn ang="0">
                  <a:pos x="56" y="82"/>
                </a:cxn>
              </a:cxnLst>
              <a:rect l="0" t="0" r="r" b="b"/>
              <a:pathLst>
                <a:path w="146" h="82">
                  <a:moveTo>
                    <a:pt x="56" y="82"/>
                  </a:moveTo>
                  <a:lnTo>
                    <a:pt x="146" y="28"/>
                  </a:lnTo>
                  <a:lnTo>
                    <a:pt x="90" y="0"/>
                  </a:lnTo>
                  <a:lnTo>
                    <a:pt x="0" y="54"/>
                  </a:lnTo>
                  <a:lnTo>
                    <a:pt x="56" y="82"/>
                  </a:lnTo>
                  <a:close/>
                </a:path>
              </a:pathLst>
            </a:custGeom>
            <a:solidFill>
              <a:srgbClr val="FED95E"/>
            </a:solidFill>
            <a:ln w="9525" cap="flat" cmpd="sng">
              <a:noFill/>
              <a:prstDash val="solid"/>
              <a:round/>
              <a:headEnd type="none" w="med" len="med"/>
              <a:tailEnd type="none" w="med" len="med"/>
            </a:ln>
            <a:effectLst/>
          </p:spPr>
          <p:txBody>
            <a:bodyPr/>
            <a:lstStyle/>
            <a:p>
              <a:endParaRPr lang="en-US" dirty="0"/>
            </a:p>
          </p:txBody>
        </p:sp>
        <p:sp>
          <p:nvSpPr>
            <p:cNvPr id="65" name="Freeform 150"/>
            <p:cNvSpPr>
              <a:spLocks noChangeAspect="1"/>
            </p:cNvSpPr>
            <p:nvPr/>
          </p:nvSpPr>
          <p:spPr bwMode="black">
            <a:xfrm>
              <a:off x="633159" y="6607188"/>
              <a:ext cx="126959" cy="72181"/>
            </a:xfrm>
            <a:custGeom>
              <a:avLst/>
              <a:gdLst/>
              <a:ahLst/>
              <a:cxnLst>
                <a:cxn ang="0">
                  <a:pos x="56" y="84"/>
                </a:cxn>
                <a:cxn ang="0">
                  <a:pos x="146" y="30"/>
                </a:cxn>
                <a:cxn ang="0">
                  <a:pos x="90" y="0"/>
                </a:cxn>
                <a:cxn ang="0">
                  <a:pos x="0" y="54"/>
                </a:cxn>
                <a:cxn ang="0">
                  <a:pos x="56" y="84"/>
                </a:cxn>
              </a:cxnLst>
              <a:rect l="0" t="0" r="r" b="b"/>
              <a:pathLst>
                <a:path w="146" h="84">
                  <a:moveTo>
                    <a:pt x="56" y="84"/>
                  </a:moveTo>
                  <a:lnTo>
                    <a:pt x="146" y="30"/>
                  </a:lnTo>
                  <a:lnTo>
                    <a:pt x="90" y="0"/>
                  </a:lnTo>
                  <a:lnTo>
                    <a:pt x="0" y="54"/>
                  </a:lnTo>
                  <a:lnTo>
                    <a:pt x="56" y="84"/>
                  </a:lnTo>
                  <a:close/>
                </a:path>
              </a:pathLst>
            </a:custGeom>
            <a:solidFill>
              <a:srgbClr val="FF4F00"/>
            </a:solidFill>
            <a:ln w="9525" cap="flat" cmpd="sng">
              <a:noFill/>
              <a:prstDash val="solid"/>
              <a:round/>
              <a:headEnd type="none" w="med" len="med"/>
              <a:tailEnd type="none" w="med" len="med"/>
            </a:ln>
            <a:effectLst/>
          </p:spPr>
          <p:txBody>
            <a:bodyPr/>
            <a:lstStyle/>
            <a:p>
              <a:endParaRPr lang="en-US" dirty="0"/>
            </a:p>
          </p:txBody>
        </p:sp>
        <p:sp>
          <p:nvSpPr>
            <p:cNvPr id="66" name="Freeform 151"/>
            <p:cNvSpPr>
              <a:spLocks noChangeAspect="1"/>
            </p:cNvSpPr>
            <p:nvPr/>
          </p:nvSpPr>
          <p:spPr bwMode="black">
            <a:xfrm>
              <a:off x="1009707" y="6488811"/>
              <a:ext cx="102433" cy="190557"/>
            </a:xfrm>
            <a:custGeom>
              <a:avLst/>
              <a:gdLst/>
              <a:ahLst/>
              <a:cxnLst>
                <a:cxn ang="0">
                  <a:pos x="12" y="45"/>
                </a:cxn>
                <a:cxn ang="0">
                  <a:pos x="0" y="45"/>
                </a:cxn>
                <a:cxn ang="0">
                  <a:pos x="3" y="30"/>
                </a:cxn>
                <a:cxn ang="0">
                  <a:pos x="15" y="30"/>
                </a:cxn>
                <a:cxn ang="0">
                  <a:pos x="17" y="22"/>
                </a:cxn>
                <a:cxn ang="0">
                  <a:pos x="44" y="0"/>
                </a:cxn>
                <a:cxn ang="0">
                  <a:pos x="59" y="1"/>
                </a:cxn>
                <a:cxn ang="0">
                  <a:pos x="56" y="19"/>
                </a:cxn>
                <a:cxn ang="0">
                  <a:pos x="49" y="19"/>
                </a:cxn>
                <a:cxn ang="0">
                  <a:pos x="40" y="25"/>
                </a:cxn>
                <a:cxn ang="0">
                  <a:pos x="39" y="30"/>
                </a:cxn>
                <a:cxn ang="0">
                  <a:pos x="54" y="30"/>
                </a:cxn>
                <a:cxn ang="0">
                  <a:pos x="51" y="45"/>
                </a:cxn>
                <a:cxn ang="0">
                  <a:pos x="36" y="45"/>
                </a:cxn>
                <a:cxn ang="0">
                  <a:pos x="23" y="110"/>
                </a:cxn>
                <a:cxn ang="0">
                  <a:pos x="0" y="110"/>
                </a:cxn>
                <a:cxn ang="0">
                  <a:pos x="12" y="45"/>
                </a:cxn>
              </a:cxnLst>
              <a:rect l="0" t="0" r="r" b="b"/>
              <a:pathLst>
                <a:path w="59" h="110">
                  <a:moveTo>
                    <a:pt x="12" y="45"/>
                  </a:moveTo>
                  <a:cubicBezTo>
                    <a:pt x="0" y="45"/>
                    <a:pt x="0" y="45"/>
                    <a:pt x="0" y="45"/>
                  </a:cubicBezTo>
                  <a:cubicBezTo>
                    <a:pt x="3" y="30"/>
                    <a:pt x="3" y="30"/>
                    <a:pt x="3" y="30"/>
                  </a:cubicBezTo>
                  <a:cubicBezTo>
                    <a:pt x="15" y="30"/>
                    <a:pt x="15" y="30"/>
                    <a:pt x="15" y="30"/>
                  </a:cubicBezTo>
                  <a:cubicBezTo>
                    <a:pt x="17" y="22"/>
                    <a:pt x="17" y="22"/>
                    <a:pt x="17" y="22"/>
                  </a:cubicBezTo>
                  <a:cubicBezTo>
                    <a:pt x="18" y="13"/>
                    <a:pt x="24" y="0"/>
                    <a:pt x="44" y="0"/>
                  </a:cubicBezTo>
                  <a:cubicBezTo>
                    <a:pt x="49" y="0"/>
                    <a:pt x="57" y="0"/>
                    <a:pt x="59" y="1"/>
                  </a:cubicBezTo>
                  <a:cubicBezTo>
                    <a:pt x="56" y="19"/>
                    <a:pt x="56" y="19"/>
                    <a:pt x="56" y="19"/>
                  </a:cubicBezTo>
                  <a:cubicBezTo>
                    <a:pt x="49" y="19"/>
                    <a:pt x="49" y="19"/>
                    <a:pt x="49" y="19"/>
                  </a:cubicBezTo>
                  <a:cubicBezTo>
                    <a:pt x="45" y="19"/>
                    <a:pt x="41" y="20"/>
                    <a:pt x="40" y="25"/>
                  </a:cubicBezTo>
                  <a:cubicBezTo>
                    <a:pt x="39" y="30"/>
                    <a:pt x="39" y="30"/>
                    <a:pt x="39" y="30"/>
                  </a:cubicBezTo>
                  <a:cubicBezTo>
                    <a:pt x="54" y="30"/>
                    <a:pt x="54" y="30"/>
                    <a:pt x="54" y="30"/>
                  </a:cubicBezTo>
                  <a:cubicBezTo>
                    <a:pt x="51" y="45"/>
                    <a:pt x="51" y="45"/>
                    <a:pt x="51" y="45"/>
                  </a:cubicBezTo>
                  <a:cubicBezTo>
                    <a:pt x="36" y="45"/>
                    <a:pt x="36" y="45"/>
                    <a:pt x="36" y="45"/>
                  </a:cubicBezTo>
                  <a:cubicBezTo>
                    <a:pt x="23" y="110"/>
                    <a:pt x="23" y="110"/>
                    <a:pt x="23" y="110"/>
                  </a:cubicBezTo>
                  <a:cubicBezTo>
                    <a:pt x="0" y="110"/>
                    <a:pt x="0" y="110"/>
                    <a:pt x="0" y="110"/>
                  </a:cubicBezTo>
                  <a:lnTo>
                    <a:pt x="12" y="45"/>
                  </a:lnTo>
                  <a:close/>
                </a:path>
              </a:pathLst>
            </a:custGeom>
            <a:solidFill>
              <a:schemeClr val="tx1"/>
            </a:solidFill>
            <a:ln w="9525">
              <a:noFill/>
              <a:round/>
              <a:headEnd/>
              <a:tailEnd/>
            </a:ln>
          </p:spPr>
          <p:txBody>
            <a:bodyPr/>
            <a:lstStyle/>
            <a:p>
              <a:endParaRPr lang="en-US" dirty="0"/>
            </a:p>
          </p:txBody>
        </p:sp>
        <p:sp>
          <p:nvSpPr>
            <p:cNvPr id="67" name="Freeform 152"/>
            <p:cNvSpPr>
              <a:spLocks noChangeAspect="1"/>
            </p:cNvSpPr>
            <p:nvPr/>
          </p:nvSpPr>
          <p:spPr bwMode="black">
            <a:xfrm>
              <a:off x="1094827" y="6536450"/>
              <a:ext cx="108203" cy="142918"/>
            </a:xfrm>
            <a:custGeom>
              <a:avLst/>
              <a:gdLst/>
              <a:ahLst/>
              <a:cxnLst>
                <a:cxn ang="0">
                  <a:pos x="16" y="0"/>
                </a:cxn>
                <a:cxn ang="0">
                  <a:pos x="39" y="0"/>
                </a:cxn>
                <a:cxn ang="0">
                  <a:pos x="38" y="9"/>
                </a:cxn>
                <a:cxn ang="0">
                  <a:pos x="62" y="0"/>
                </a:cxn>
                <a:cxn ang="0">
                  <a:pos x="58" y="21"/>
                </a:cxn>
                <a:cxn ang="0">
                  <a:pos x="55" y="21"/>
                </a:cxn>
                <a:cxn ang="0">
                  <a:pos x="33" y="35"/>
                </a:cxn>
                <a:cxn ang="0">
                  <a:pos x="24" y="82"/>
                </a:cxn>
                <a:cxn ang="0">
                  <a:pos x="0" y="82"/>
                </a:cxn>
                <a:cxn ang="0">
                  <a:pos x="16" y="0"/>
                </a:cxn>
              </a:cxnLst>
              <a:rect l="0" t="0" r="r" b="b"/>
              <a:pathLst>
                <a:path w="62" h="82">
                  <a:moveTo>
                    <a:pt x="16" y="0"/>
                  </a:moveTo>
                  <a:cubicBezTo>
                    <a:pt x="39" y="0"/>
                    <a:pt x="39" y="0"/>
                    <a:pt x="39" y="0"/>
                  </a:cubicBezTo>
                  <a:cubicBezTo>
                    <a:pt x="38" y="9"/>
                    <a:pt x="38" y="9"/>
                    <a:pt x="38" y="9"/>
                  </a:cubicBezTo>
                  <a:cubicBezTo>
                    <a:pt x="44" y="4"/>
                    <a:pt x="53" y="1"/>
                    <a:pt x="62" y="0"/>
                  </a:cubicBezTo>
                  <a:cubicBezTo>
                    <a:pt x="58" y="21"/>
                    <a:pt x="58" y="21"/>
                    <a:pt x="58" y="21"/>
                  </a:cubicBezTo>
                  <a:cubicBezTo>
                    <a:pt x="55" y="21"/>
                    <a:pt x="55" y="21"/>
                    <a:pt x="55" y="21"/>
                  </a:cubicBezTo>
                  <a:cubicBezTo>
                    <a:pt x="41" y="23"/>
                    <a:pt x="35" y="26"/>
                    <a:pt x="33" y="35"/>
                  </a:cubicBezTo>
                  <a:cubicBezTo>
                    <a:pt x="24" y="82"/>
                    <a:pt x="24" y="82"/>
                    <a:pt x="24" y="82"/>
                  </a:cubicBezTo>
                  <a:cubicBezTo>
                    <a:pt x="0" y="82"/>
                    <a:pt x="0" y="82"/>
                    <a:pt x="0" y="82"/>
                  </a:cubicBezTo>
                  <a:lnTo>
                    <a:pt x="16" y="0"/>
                  </a:lnTo>
                  <a:close/>
                </a:path>
              </a:pathLst>
            </a:custGeom>
            <a:solidFill>
              <a:schemeClr val="tx1"/>
            </a:solidFill>
            <a:ln w="9525">
              <a:noFill/>
              <a:round/>
              <a:headEnd/>
              <a:tailEnd/>
            </a:ln>
          </p:spPr>
          <p:txBody>
            <a:bodyPr/>
            <a:lstStyle/>
            <a:p>
              <a:endParaRPr lang="en-US" dirty="0"/>
            </a:p>
          </p:txBody>
        </p:sp>
        <p:sp>
          <p:nvSpPr>
            <p:cNvPr id="68" name="Freeform 153"/>
            <p:cNvSpPr>
              <a:spLocks noChangeAspect="1" noEditPoints="1"/>
            </p:cNvSpPr>
            <p:nvPr/>
          </p:nvSpPr>
          <p:spPr bwMode="black">
            <a:xfrm>
              <a:off x="1780115" y="6533563"/>
              <a:ext cx="150042" cy="148692"/>
            </a:xfrm>
            <a:custGeom>
              <a:avLst/>
              <a:gdLst/>
              <a:ahLst/>
              <a:cxnLst>
                <a:cxn ang="0">
                  <a:pos x="76" y="67"/>
                </a:cxn>
                <a:cxn ang="0">
                  <a:pos x="75" y="84"/>
                </a:cxn>
                <a:cxn ang="0">
                  <a:pos x="53" y="84"/>
                </a:cxn>
                <a:cxn ang="0">
                  <a:pos x="53" y="75"/>
                </a:cxn>
                <a:cxn ang="0">
                  <a:pos x="52" y="75"/>
                </a:cxn>
                <a:cxn ang="0">
                  <a:pos x="26" y="86"/>
                </a:cxn>
                <a:cxn ang="0">
                  <a:pos x="3" y="62"/>
                </a:cxn>
                <a:cxn ang="0">
                  <a:pos x="51" y="32"/>
                </a:cxn>
                <a:cxn ang="0">
                  <a:pos x="60" y="30"/>
                </a:cxn>
                <a:cxn ang="0">
                  <a:pos x="61" y="24"/>
                </a:cxn>
                <a:cxn ang="0">
                  <a:pos x="51" y="15"/>
                </a:cxn>
                <a:cxn ang="0">
                  <a:pos x="37" y="26"/>
                </a:cxn>
                <a:cxn ang="0">
                  <a:pos x="14" y="26"/>
                </a:cxn>
                <a:cxn ang="0">
                  <a:pos x="52" y="0"/>
                </a:cxn>
                <a:cxn ang="0">
                  <a:pos x="84" y="24"/>
                </a:cxn>
                <a:cxn ang="0">
                  <a:pos x="76" y="67"/>
                </a:cxn>
                <a:cxn ang="0">
                  <a:pos x="57" y="44"/>
                </a:cxn>
                <a:cxn ang="0">
                  <a:pos x="40" y="49"/>
                </a:cxn>
                <a:cxn ang="0">
                  <a:pos x="27" y="59"/>
                </a:cxn>
                <a:cxn ang="0">
                  <a:pos x="36" y="68"/>
                </a:cxn>
                <a:cxn ang="0">
                  <a:pos x="56" y="50"/>
                </a:cxn>
                <a:cxn ang="0">
                  <a:pos x="57" y="44"/>
                </a:cxn>
              </a:cxnLst>
              <a:rect l="0" t="0" r="r" b="b"/>
              <a:pathLst>
                <a:path w="87" h="86">
                  <a:moveTo>
                    <a:pt x="76" y="67"/>
                  </a:moveTo>
                  <a:cubicBezTo>
                    <a:pt x="75" y="72"/>
                    <a:pt x="74" y="79"/>
                    <a:pt x="75" y="84"/>
                  </a:cubicBezTo>
                  <a:cubicBezTo>
                    <a:pt x="53" y="84"/>
                    <a:pt x="53" y="84"/>
                    <a:pt x="53" y="84"/>
                  </a:cubicBezTo>
                  <a:cubicBezTo>
                    <a:pt x="52" y="81"/>
                    <a:pt x="52" y="78"/>
                    <a:pt x="53" y="75"/>
                  </a:cubicBezTo>
                  <a:cubicBezTo>
                    <a:pt x="52" y="75"/>
                    <a:pt x="52" y="75"/>
                    <a:pt x="52" y="75"/>
                  </a:cubicBezTo>
                  <a:cubicBezTo>
                    <a:pt x="47" y="82"/>
                    <a:pt x="34" y="86"/>
                    <a:pt x="26" y="86"/>
                  </a:cubicBezTo>
                  <a:cubicBezTo>
                    <a:pt x="10" y="86"/>
                    <a:pt x="0" y="77"/>
                    <a:pt x="3" y="62"/>
                  </a:cubicBezTo>
                  <a:cubicBezTo>
                    <a:pt x="7" y="42"/>
                    <a:pt x="24" y="35"/>
                    <a:pt x="51" y="32"/>
                  </a:cubicBezTo>
                  <a:cubicBezTo>
                    <a:pt x="60" y="30"/>
                    <a:pt x="60" y="30"/>
                    <a:pt x="60" y="30"/>
                  </a:cubicBezTo>
                  <a:cubicBezTo>
                    <a:pt x="61" y="24"/>
                    <a:pt x="61" y="24"/>
                    <a:pt x="61" y="24"/>
                  </a:cubicBezTo>
                  <a:cubicBezTo>
                    <a:pt x="62" y="17"/>
                    <a:pt x="58" y="15"/>
                    <a:pt x="51" y="15"/>
                  </a:cubicBezTo>
                  <a:cubicBezTo>
                    <a:pt x="44" y="15"/>
                    <a:pt x="40" y="18"/>
                    <a:pt x="37" y="26"/>
                  </a:cubicBezTo>
                  <a:cubicBezTo>
                    <a:pt x="14" y="26"/>
                    <a:pt x="14" y="26"/>
                    <a:pt x="14" y="26"/>
                  </a:cubicBezTo>
                  <a:cubicBezTo>
                    <a:pt x="19" y="2"/>
                    <a:pt x="41" y="0"/>
                    <a:pt x="52" y="0"/>
                  </a:cubicBezTo>
                  <a:cubicBezTo>
                    <a:pt x="75" y="0"/>
                    <a:pt x="87" y="5"/>
                    <a:pt x="84" y="24"/>
                  </a:cubicBezTo>
                  <a:lnTo>
                    <a:pt x="76" y="67"/>
                  </a:lnTo>
                  <a:close/>
                  <a:moveTo>
                    <a:pt x="57" y="44"/>
                  </a:moveTo>
                  <a:cubicBezTo>
                    <a:pt x="40" y="49"/>
                    <a:pt x="40" y="49"/>
                    <a:pt x="40" y="49"/>
                  </a:cubicBezTo>
                  <a:cubicBezTo>
                    <a:pt x="34" y="50"/>
                    <a:pt x="28" y="53"/>
                    <a:pt x="27" y="59"/>
                  </a:cubicBezTo>
                  <a:cubicBezTo>
                    <a:pt x="25" y="66"/>
                    <a:pt x="30" y="68"/>
                    <a:pt x="36" y="68"/>
                  </a:cubicBezTo>
                  <a:cubicBezTo>
                    <a:pt x="45" y="68"/>
                    <a:pt x="54" y="62"/>
                    <a:pt x="56" y="50"/>
                  </a:cubicBezTo>
                  <a:lnTo>
                    <a:pt x="57" y="44"/>
                  </a:lnTo>
                  <a:close/>
                </a:path>
              </a:pathLst>
            </a:custGeom>
            <a:solidFill>
              <a:schemeClr val="tx1"/>
            </a:solidFill>
            <a:ln w="9525">
              <a:noFill/>
              <a:round/>
              <a:headEnd/>
              <a:tailEnd/>
            </a:ln>
          </p:spPr>
          <p:txBody>
            <a:bodyPr/>
            <a:lstStyle/>
            <a:p>
              <a:endParaRPr lang="en-US" dirty="0"/>
            </a:p>
          </p:txBody>
        </p:sp>
        <p:sp>
          <p:nvSpPr>
            <p:cNvPr id="69" name="Freeform 154"/>
            <p:cNvSpPr>
              <a:spLocks noChangeAspect="1"/>
            </p:cNvSpPr>
            <p:nvPr/>
          </p:nvSpPr>
          <p:spPr bwMode="black">
            <a:xfrm>
              <a:off x="1934485" y="6490255"/>
              <a:ext cx="77906" cy="189114"/>
            </a:xfrm>
            <a:custGeom>
              <a:avLst/>
              <a:gdLst/>
              <a:ahLst/>
              <a:cxnLst>
                <a:cxn ang="0">
                  <a:pos x="0" y="218"/>
                </a:cxn>
                <a:cxn ang="0">
                  <a:pos x="42" y="0"/>
                </a:cxn>
                <a:cxn ang="0">
                  <a:pos x="90" y="0"/>
                </a:cxn>
                <a:cxn ang="0">
                  <a:pos x="48" y="218"/>
                </a:cxn>
                <a:cxn ang="0">
                  <a:pos x="0" y="218"/>
                </a:cxn>
              </a:cxnLst>
              <a:rect l="0" t="0" r="r" b="b"/>
              <a:pathLst>
                <a:path w="90" h="218">
                  <a:moveTo>
                    <a:pt x="0" y="218"/>
                  </a:moveTo>
                  <a:lnTo>
                    <a:pt x="42" y="0"/>
                  </a:lnTo>
                  <a:lnTo>
                    <a:pt x="90" y="0"/>
                  </a:lnTo>
                  <a:lnTo>
                    <a:pt x="48" y="218"/>
                  </a:lnTo>
                  <a:lnTo>
                    <a:pt x="0" y="218"/>
                  </a:lnTo>
                  <a:close/>
                </a:path>
              </a:pathLst>
            </a:custGeom>
            <a:solidFill>
              <a:schemeClr val="tx1"/>
            </a:solidFill>
            <a:ln w="9525">
              <a:noFill/>
              <a:round/>
              <a:headEnd/>
              <a:tailEnd/>
            </a:ln>
          </p:spPr>
          <p:txBody>
            <a:bodyPr/>
            <a:lstStyle/>
            <a:p>
              <a:endParaRPr lang="en-US" dirty="0"/>
            </a:p>
          </p:txBody>
        </p:sp>
        <p:sp>
          <p:nvSpPr>
            <p:cNvPr id="70" name="Freeform 155"/>
            <p:cNvSpPr>
              <a:spLocks noChangeAspect="1" noEditPoints="1"/>
            </p:cNvSpPr>
            <p:nvPr/>
          </p:nvSpPr>
          <p:spPr bwMode="black">
            <a:xfrm>
              <a:off x="1190046" y="6533563"/>
              <a:ext cx="154370" cy="148692"/>
            </a:xfrm>
            <a:custGeom>
              <a:avLst/>
              <a:gdLst/>
              <a:ahLst/>
              <a:cxnLst>
                <a:cxn ang="0">
                  <a:pos x="42" y="68"/>
                </a:cxn>
                <a:cxn ang="0">
                  <a:pos x="28" y="48"/>
                </a:cxn>
                <a:cxn ang="0">
                  <a:pos x="84" y="48"/>
                </a:cxn>
                <a:cxn ang="0">
                  <a:pos x="53" y="0"/>
                </a:cxn>
                <a:cxn ang="0">
                  <a:pos x="4" y="45"/>
                </a:cxn>
                <a:cxn ang="0">
                  <a:pos x="37" y="86"/>
                </a:cxn>
                <a:cxn ang="0">
                  <a:pos x="80" y="63"/>
                </a:cxn>
                <a:cxn ang="0">
                  <a:pos x="64" y="55"/>
                </a:cxn>
                <a:cxn ang="0">
                  <a:pos x="42" y="68"/>
                </a:cxn>
                <a:cxn ang="0">
                  <a:pos x="50" y="18"/>
                </a:cxn>
                <a:cxn ang="0">
                  <a:pos x="63" y="33"/>
                </a:cxn>
                <a:cxn ang="0">
                  <a:pos x="30"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8" y="0"/>
                    <a:pt x="10" y="17"/>
                    <a:pt x="4" y="45"/>
                  </a:cubicBezTo>
                  <a:cubicBezTo>
                    <a:pt x="0" y="68"/>
                    <a:pt x="11" y="86"/>
                    <a:pt x="37" y="86"/>
                  </a:cubicBezTo>
                  <a:cubicBezTo>
                    <a:pt x="55" y="86"/>
                    <a:pt x="69" y="79"/>
                    <a:pt x="80" y="63"/>
                  </a:cubicBezTo>
                  <a:cubicBezTo>
                    <a:pt x="64" y="55"/>
                    <a:pt x="64" y="55"/>
                    <a:pt x="64" y="55"/>
                  </a:cubicBezTo>
                  <a:cubicBezTo>
                    <a:pt x="55" y="64"/>
                    <a:pt x="50" y="68"/>
                    <a:pt x="42" y="68"/>
                  </a:cubicBezTo>
                  <a:close/>
                  <a:moveTo>
                    <a:pt x="50" y="18"/>
                  </a:moveTo>
                  <a:cubicBezTo>
                    <a:pt x="56" y="18"/>
                    <a:pt x="64" y="21"/>
                    <a:pt x="63" y="33"/>
                  </a:cubicBezTo>
                  <a:cubicBezTo>
                    <a:pt x="30" y="33"/>
                    <a:pt x="30" y="33"/>
                    <a:pt x="30"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1" name="Freeform 156"/>
            <p:cNvSpPr>
              <a:spLocks noChangeAspect="1" noEditPoints="1"/>
            </p:cNvSpPr>
            <p:nvPr/>
          </p:nvSpPr>
          <p:spPr bwMode="black">
            <a:xfrm>
              <a:off x="1344416" y="6533563"/>
              <a:ext cx="154370" cy="148692"/>
            </a:xfrm>
            <a:custGeom>
              <a:avLst/>
              <a:gdLst/>
              <a:ahLst/>
              <a:cxnLst>
                <a:cxn ang="0">
                  <a:pos x="42" y="68"/>
                </a:cxn>
                <a:cxn ang="0">
                  <a:pos x="28" y="48"/>
                </a:cxn>
                <a:cxn ang="0">
                  <a:pos x="84" y="48"/>
                </a:cxn>
                <a:cxn ang="0">
                  <a:pos x="53" y="0"/>
                </a:cxn>
                <a:cxn ang="0">
                  <a:pos x="5" y="45"/>
                </a:cxn>
                <a:cxn ang="0">
                  <a:pos x="37" y="86"/>
                </a:cxn>
                <a:cxn ang="0">
                  <a:pos x="81" y="63"/>
                </a:cxn>
                <a:cxn ang="0">
                  <a:pos x="64" y="55"/>
                </a:cxn>
                <a:cxn ang="0">
                  <a:pos x="42" y="68"/>
                </a:cxn>
                <a:cxn ang="0">
                  <a:pos x="50" y="18"/>
                </a:cxn>
                <a:cxn ang="0">
                  <a:pos x="63" y="33"/>
                </a:cxn>
                <a:cxn ang="0">
                  <a:pos x="31" y="33"/>
                </a:cxn>
                <a:cxn ang="0">
                  <a:pos x="50" y="18"/>
                </a:cxn>
              </a:cxnLst>
              <a:rect l="0" t="0" r="r" b="b"/>
              <a:pathLst>
                <a:path w="89" h="86">
                  <a:moveTo>
                    <a:pt x="42" y="68"/>
                  </a:moveTo>
                  <a:cubicBezTo>
                    <a:pt x="34" y="68"/>
                    <a:pt x="25" y="63"/>
                    <a:pt x="28" y="48"/>
                  </a:cubicBezTo>
                  <a:cubicBezTo>
                    <a:pt x="84" y="48"/>
                    <a:pt x="84" y="48"/>
                    <a:pt x="84" y="48"/>
                  </a:cubicBezTo>
                  <a:cubicBezTo>
                    <a:pt x="89" y="23"/>
                    <a:pt x="83" y="0"/>
                    <a:pt x="53" y="0"/>
                  </a:cubicBezTo>
                  <a:cubicBezTo>
                    <a:pt x="29" y="0"/>
                    <a:pt x="10" y="17"/>
                    <a:pt x="5" y="45"/>
                  </a:cubicBezTo>
                  <a:cubicBezTo>
                    <a:pt x="0" y="68"/>
                    <a:pt x="12" y="86"/>
                    <a:pt x="37" y="86"/>
                  </a:cubicBezTo>
                  <a:cubicBezTo>
                    <a:pt x="55" y="86"/>
                    <a:pt x="69" y="79"/>
                    <a:pt x="81" y="63"/>
                  </a:cubicBezTo>
                  <a:cubicBezTo>
                    <a:pt x="64" y="55"/>
                    <a:pt x="64" y="55"/>
                    <a:pt x="64" y="55"/>
                  </a:cubicBezTo>
                  <a:cubicBezTo>
                    <a:pt x="55" y="64"/>
                    <a:pt x="50" y="68"/>
                    <a:pt x="42" y="68"/>
                  </a:cubicBezTo>
                  <a:close/>
                  <a:moveTo>
                    <a:pt x="50" y="18"/>
                  </a:moveTo>
                  <a:cubicBezTo>
                    <a:pt x="57" y="18"/>
                    <a:pt x="65" y="21"/>
                    <a:pt x="63" y="33"/>
                  </a:cubicBezTo>
                  <a:cubicBezTo>
                    <a:pt x="31" y="33"/>
                    <a:pt x="31" y="33"/>
                    <a:pt x="31" y="33"/>
                  </a:cubicBezTo>
                  <a:cubicBezTo>
                    <a:pt x="34" y="22"/>
                    <a:pt x="43" y="18"/>
                    <a:pt x="50" y="18"/>
                  </a:cubicBezTo>
                  <a:close/>
                </a:path>
              </a:pathLst>
            </a:custGeom>
            <a:solidFill>
              <a:schemeClr val="tx1"/>
            </a:solidFill>
            <a:ln w="9525">
              <a:noFill/>
              <a:round/>
              <a:headEnd/>
              <a:tailEnd/>
            </a:ln>
          </p:spPr>
          <p:txBody>
            <a:bodyPr/>
            <a:lstStyle/>
            <a:p>
              <a:endParaRPr lang="en-US" dirty="0"/>
            </a:p>
          </p:txBody>
        </p:sp>
        <p:sp>
          <p:nvSpPr>
            <p:cNvPr id="72" name="Freeform 157"/>
            <p:cNvSpPr>
              <a:spLocks noChangeAspect="1" noEditPoints="1"/>
            </p:cNvSpPr>
            <p:nvPr/>
          </p:nvSpPr>
          <p:spPr bwMode="black">
            <a:xfrm>
              <a:off x="2000850" y="6533563"/>
              <a:ext cx="152927" cy="148692"/>
            </a:xfrm>
            <a:custGeom>
              <a:avLst/>
              <a:gdLst/>
              <a:ahLst/>
              <a:cxnLst>
                <a:cxn ang="0">
                  <a:pos x="41" y="68"/>
                </a:cxn>
                <a:cxn ang="0">
                  <a:pos x="28" y="48"/>
                </a:cxn>
                <a:cxn ang="0">
                  <a:pos x="84" y="48"/>
                </a:cxn>
                <a:cxn ang="0">
                  <a:pos x="53" y="0"/>
                </a:cxn>
                <a:cxn ang="0">
                  <a:pos x="4" y="45"/>
                </a:cxn>
                <a:cxn ang="0">
                  <a:pos x="36" y="86"/>
                </a:cxn>
                <a:cxn ang="0">
                  <a:pos x="80" y="63"/>
                </a:cxn>
                <a:cxn ang="0">
                  <a:pos x="63" y="55"/>
                </a:cxn>
                <a:cxn ang="0">
                  <a:pos x="41" y="68"/>
                </a:cxn>
                <a:cxn ang="0">
                  <a:pos x="49" y="18"/>
                </a:cxn>
                <a:cxn ang="0">
                  <a:pos x="63" y="33"/>
                </a:cxn>
                <a:cxn ang="0">
                  <a:pos x="30" y="33"/>
                </a:cxn>
                <a:cxn ang="0">
                  <a:pos x="49" y="18"/>
                </a:cxn>
              </a:cxnLst>
              <a:rect l="0" t="0" r="r" b="b"/>
              <a:pathLst>
                <a:path w="88" h="86">
                  <a:moveTo>
                    <a:pt x="41" y="68"/>
                  </a:moveTo>
                  <a:cubicBezTo>
                    <a:pt x="34" y="68"/>
                    <a:pt x="25" y="63"/>
                    <a:pt x="28" y="48"/>
                  </a:cubicBezTo>
                  <a:cubicBezTo>
                    <a:pt x="84" y="48"/>
                    <a:pt x="84" y="48"/>
                    <a:pt x="84" y="48"/>
                  </a:cubicBezTo>
                  <a:cubicBezTo>
                    <a:pt x="88" y="23"/>
                    <a:pt x="83" y="0"/>
                    <a:pt x="53" y="0"/>
                  </a:cubicBezTo>
                  <a:cubicBezTo>
                    <a:pt x="28" y="0"/>
                    <a:pt x="10" y="17"/>
                    <a:pt x="4" y="45"/>
                  </a:cubicBezTo>
                  <a:cubicBezTo>
                    <a:pt x="0" y="68"/>
                    <a:pt x="11" y="86"/>
                    <a:pt x="36" y="86"/>
                  </a:cubicBezTo>
                  <a:cubicBezTo>
                    <a:pt x="55" y="86"/>
                    <a:pt x="69" y="79"/>
                    <a:pt x="80" y="63"/>
                  </a:cubicBezTo>
                  <a:cubicBezTo>
                    <a:pt x="63" y="55"/>
                    <a:pt x="63" y="55"/>
                    <a:pt x="63" y="55"/>
                  </a:cubicBezTo>
                  <a:cubicBezTo>
                    <a:pt x="55" y="64"/>
                    <a:pt x="50" y="68"/>
                    <a:pt x="41" y="68"/>
                  </a:cubicBezTo>
                  <a:close/>
                  <a:moveTo>
                    <a:pt x="49" y="18"/>
                  </a:moveTo>
                  <a:cubicBezTo>
                    <a:pt x="56" y="18"/>
                    <a:pt x="64" y="21"/>
                    <a:pt x="63" y="33"/>
                  </a:cubicBezTo>
                  <a:cubicBezTo>
                    <a:pt x="30" y="33"/>
                    <a:pt x="30" y="33"/>
                    <a:pt x="30" y="33"/>
                  </a:cubicBezTo>
                  <a:cubicBezTo>
                    <a:pt x="33" y="22"/>
                    <a:pt x="42" y="18"/>
                    <a:pt x="49" y="18"/>
                  </a:cubicBezTo>
                  <a:close/>
                </a:path>
              </a:pathLst>
            </a:custGeom>
            <a:solidFill>
              <a:schemeClr val="tx1"/>
            </a:solidFill>
            <a:ln w="9525">
              <a:noFill/>
              <a:round/>
              <a:headEnd/>
              <a:tailEnd/>
            </a:ln>
          </p:spPr>
          <p:txBody>
            <a:bodyPr/>
            <a:lstStyle/>
            <a:p>
              <a:endParaRPr lang="en-US" dirty="0"/>
            </a:p>
          </p:txBody>
        </p:sp>
        <p:sp>
          <p:nvSpPr>
            <p:cNvPr id="73" name="Freeform 158"/>
            <p:cNvSpPr>
              <a:spLocks noChangeAspect="1"/>
            </p:cNvSpPr>
            <p:nvPr/>
          </p:nvSpPr>
          <p:spPr bwMode="black">
            <a:xfrm>
              <a:off x="1635844" y="6533563"/>
              <a:ext cx="148599" cy="148692"/>
            </a:xfrm>
            <a:custGeom>
              <a:avLst/>
              <a:gdLst/>
              <a:ahLst/>
              <a:cxnLst>
                <a:cxn ang="0">
                  <a:pos x="63" y="56"/>
                </a:cxn>
                <a:cxn ang="0">
                  <a:pos x="44" y="67"/>
                </a:cxn>
                <a:cxn ang="0">
                  <a:pos x="30" y="43"/>
                </a:cxn>
                <a:cxn ang="0">
                  <a:pos x="53" y="19"/>
                </a:cxn>
                <a:cxn ang="0">
                  <a:pos x="67" y="31"/>
                </a:cxn>
                <a:cxn ang="0">
                  <a:pos x="86" y="19"/>
                </a:cxn>
                <a:cxn ang="0">
                  <a:pos x="54" y="0"/>
                </a:cxn>
                <a:cxn ang="0">
                  <a:pos x="5" y="43"/>
                </a:cxn>
                <a:cxn ang="0">
                  <a:pos x="38" y="86"/>
                </a:cxn>
                <a:cxn ang="0">
                  <a:pos x="79" y="64"/>
                </a:cxn>
                <a:cxn ang="0">
                  <a:pos x="63" y="56"/>
                </a:cxn>
              </a:cxnLst>
              <a:rect l="0" t="0" r="r" b="b"/>
              <a:pathLst>
                <a:path w="86" h="86">
                  <a:moveTo>
                    <a:pt x="63" y="56"/>
                  </a:moveTo>
                  <a:cubicBezTo>
                    <a:pt x="57" y="65"/>
                    <a:pt x="51" y="67"/>
                    <a:pt x="44" y="67"/>
                  </a:cubicBezTo>
                  <a:cubicBezTo>
                    <a:pt x="31" y="67"/>
                    <a:pt x="27" y="57"/>
                    <a:pt x="30" y="43"/>
                  </a:cubicBezTo>
                  <a:cubicBezTo>
                    <a:pt x="33" y="29"/>
                    <a:pt x="40" y="19"/>
                    <a:pt x="53" y="19"/>
                  </a:cubicBezTo>
                  <a:cubicBezTo>
                    <a:pt x="57" y="19"/>
                    <a:pt x="65" y="21"/>
                    <a:pt x="67" y="31"/>
                  </a:cubicBezTo>
                  <a:cubicBezTo>
                    <a:pt x="86" y="19"/>
                    <a:pt x="86" y="19"/>
                    <a:pt x="86" y="19"/>
                  </a:cubicBezTo>
                  <a:cubicBezTo>
                    <a:pt x="81" y="6"/>
                    <a:pt x="69" y="0"/>
                    <a:pt x="54" y="0"/>
                  </a:cubicBezTo>
                  <a:cubicBezTo>
                    <a:pt x="31" y="0"/>
                    <a:pt x="10" y="16"/>
                    <a:pt x="5" y="43"/>
                  </a:cubicBezTo>
                  <a:cubicBezTo>
                    <a:pt x="0" y="70"/>
                    <a:pt x="14" y="86"/>
                    <a:pt x="38" y="86"/>
                  </a:cubicBezTo>
                  <a:cubicBezTo>
                    <a:pt x="54" y="86"/>
                    <a:pt x="69" y="77"/>
                    <a:pt x="79" y="64"/>
                  </a:cubicBezTo>
                  <a:lnTo>
                    <a:pt x="63" y="56"/>
                  </a:lnTo>
                  <a:close/>
                </a:path>
              </a:pathLst>
            </a:custGeom>
            <a:solidFill>
              <a:schemeClr val="tx1"/>
            </a:solidFill>
            <a:ln w="9525">
              <a:noFill/>
              <a:round/>
              <a:headEnd/>
              <a:tailEnd/>
            </a:ln>
          </p:spPr>
          <p:txBody>
            <a:bodyPr/>
            <a:lstStyle/>
            <a:p>
              <a:endParaRPr lang="en-US" dirty="0"/>
            </a:p>
          </p:txBody>
        </p:sp>
        <p:sp>
          <p:nvSpPr>
            <p:cNvPr id="74" name="Freeform 159"/>
            <p:cNvSpPr>
              <a:spLocks noChangeAspect="1"/>
            </p:cNvSpPr>
            <p:nvPr/>
          </p:nvSpPr>
          <p:spPr bwMode="black">
            <a:xfrm>
              <a:off x="1487244" y="6533563"/>
              <a:ext cx="157256" cy="148692"/>
            </a:xfrm>
            <a:custGeom>
              <a:avLst/>
              <a:gdLst/>
              <a:ahLst/>
              <a:cxnLst>
                <a:cxn ang="0">
                  <a:pos x="38" y="24"/>
                </a:cxn>
                <a:cxn ang="0">
                  <a:pos x="49" y="18"/>
                </a:cxn>
                <a:cxn ang="0">
                  <a:pos x="70" y="26"/>
                </a:cxn>
                <a:cxn ang="0">
                  <a:pos x="90" y="14"/>
                </a:cxn>
                <a:cxn ang="0">
                  <a:pos x="54" y="0"/>
                </a:cxn>
                <a:cxn ang="0">
                  <a:pos x="14" y="29"/>
                </a:cxn>
                <a:cxn ang="0">
                  <a:pos x="56" y="60"/>
                </a:cxn>
                <a:cxn ang="0">
                  <a:pos x="41" y="68"/>
                </a:cxn>
                <a:cxn ang="0">
                  <a:pos x="18" y="57"/>
                </a:cxn>
                <a:cxn ang="0">
                  <a:pos x="0" y="68"/>
                </a:cxn>
                <a:cxn ang="0">
                  <a:pos x="37" y="86"/>
                </a:cxn>
                <a:cxn ang="0">
                  <a:pos x="80" y="57"/>
                </a:cxn>
                <a:cxn ang="0">
                  <a:pos x="38" y="24"/>
                </a:cxn>
              </a:cxnLst>
              <a:rect l="0" t="0" r="r" b="b"/>
              <a:pathLst>
                <a:path w="90" h="86">
                  <a:moveTo>
                    <a:pt x="38" y="24"/>
                  </a:moveTo>
                  <a:cubicBezTo>
                    <a:pt x="39" y="20"/>
                    <a:pt x="43" y="18"/>
                    <a:pt x="49" y="18"/>
                  </a:cubicBezTo>
                  <a:cubicBezTo>
                    <a:pt x="57" y="18"/>
                    <a:pt x="66" y="21"/>
                    <a:pt x="70" y="26"/>
                  </a:cubicBezTo>
                  <a:cubicBezTo>
                    <a:pt x="90" y="14"/>
                    <a:pt x="90" y="14"/>
                    <a:pt x="90" y="14"/>
                  </a:cubicBezTo>
                  <a:cubicBezTo>
                    <a:pt x="79" y="4"/>
                    <a:pt x="66" y="0"/>
                    <a:pt x="54" y="0"/>
                  </a:cubicBezTo>
                  <a:cubicBezTo>
                    <a:pt x="37" y="0"/>
                    <a:pt x="18" y="8"/>
                    <a:pt x="14" y="29"/>
                  </a:cubicBezTo>
                  <a:cubicBezTo>
                    <a:pt x="8" y="58"/>
                    <a:pt x="59" y="47"/>
                    <a:pt x="56" y="60"/>
                  </a:cubicBezTo>
                  <a:cubicBezTo>
                    <a:pt x="55" y="67"/>
                    <a:pt x="45" y="68"/>
                    <a:pt x="41" y="68"/>
                  </a:cubicBezTo>
                  <a:cubicBezTo>
                    <a:pt x="31" y="68"/>
                    <a:pt x="24" y="64"/>
                    <a:pt x="18" y="57"/>
                  </a:cubicBezTo>
                  <a:cubicBezTo>
                    <a:pt x="0" y="68"/>
                    <a:pt x="0" y="68"/>
                    <a:pt x="0" y="68"/>
                  </a:cubicBezTo>
                  <a:cubicBezTo>
                    <a:pt x="9" y="81"/>
                    <a:pt x="20" y="86"/>
                    <a:pt x="37" y="86"/>
                  </a:cubicBezTo>
                  <a:cubicBezTo>
                    <a:pt x="55" y="86"/>
                    <a:pt x="76" y="78"/>
                    <a:pt x="80" y="57"/>
                  </a:cubicBezTo>
                  <a:cubicBezTo>
                    <a:pt x="86" y="26"/>
                    <a:pt x="35" y="38"/>
                    <a:pt x="38" y="24"/>
                  </a:cubicBezTo>
                  <a:close/>
                </a:path>
              </a:pathLst>
            </a:custGeom>
            <a:solidFill>
              <a:schemeClr val="tx1"/>
            </a:solidFill>
            <a:ln w="9525">
              <a:noFill/>
              <a:round/>
              <a:headEnd/>
              <a:tailEnd/>
            </a:ln>
          </p:spPr>
          <p:txBody>
            <a:bodyPr/>
            <a:lstStyle/>
            <a:p>
              <a:endParaRPr lang="en-US" dirty="0"/>
            </a:p>
          </p:txBody>
        </p:sp>
      </p:grpSp>
      <p:sp>
        <p:nvSpPr>
          <p:cNvPr id="75" name="TextBox 74"/>
          <p:cNvSpPr txBox="1"/>
          <p:nvPr/>
        </p:nvSpPr>
        <p:spPr>
          <a:xfrm>
            <a:off x="1892617" y="6192972"/>
            <a:ext cx="5358766" cy="230832"/>
          </a:xfrm>
          <a:prstGeom prst="rect">
            <a:avLst/>
          </a:prstGeom>
          <a:noFill/>
        </p:spPr>
        <p:txBody>
          <a:bodyPr wrap="square" rtlCol="0">
            <a:spAutoFit/>
          </a:bodyPr>
          <a:lstStyle/>
          <a:p>
            <a:pPr algn="ctr"/>
            <a:r>
              <a:rPr lang="en-US" sz="900" dirty="0" smtClean="0">
                <a:solidFill>
                  <a:schemeClr val="tx1">
                    <a:lumMod val="50000"/>
                    <a:lumOff val="50000"/>
                  </a:schemeClr>
                </a:solidFill>
              </a:rPr>
              <a:t>© 2015 Freescale Semiconductor, Inc. | </a:t>
            </a:r>
            <a:r>
              <a:rPr lang="en-US" sz="900" b="1" i="1" dirty="0" smtClean="0">
                <a:solidFill>
                  <a:schemeClr val="tx1">
                    <a:lumMod val="50000"/>
                    <a:lumOff val="50000"/>
                  </a:schemeClr>
                </a:solidFill>
              </a:rPr>
              <a:t>External Use</a:t>
            </a:r>
          </a:p>
        </p:txBody>
      </p:sp>
      <p:sp>
        <p:nvSpPr>
          <p:cNvPr id="76" name="TextBox 75"/>
          <p:cNvSpPr txBox="1"/>
          <p:nvPr/>
        </p:nvSpPr>
        <p:spPr>
          <a:xfrm>
            <a:off x="1935061" y="5265907"/>
            <a:ext cx="5358766" cy="307777"/>
          </a:xfrm>
          <a:prstGeom prst="rect">
            <a:avLst/>
          </a:prstGeom>
          <a:noFill/>
        </p:spPr>
        <p:txBody>
          <a:bodyPr wrap="square" rtlCol="0">
            <a:spAutoFit/>
          </a:bodyPr>
          <a:lstStyle/>
          <a:p>
            <a:pPr algn="ctr"/>
            <a:r>
              <a:rPr lang="en-US" sz="1400" dirty="0" smtClean="0">
                <a:solidFill>
                  <a:schemeClr val="tx1">
                    <a:lumMod val="50000"/>
                    <a:lumOff val="50000"/>
                  </a:schemeClr>
                </a:solidFill>
              </a:rPr>
              <a:t>www.Freescale.com</a:t>
            </a:r>
            <a:endParaRPr lang="en-US" sz="1400" b="1" i="1" dirty="0" smtClean="0">
              <a:solidFill>
                <a:schemeClr val="tx1">
                  <a:lumMod val="50000"/>
                  <a:lumOff val="50000"/>
                </a:schemeClr>
              </a:solidFill>
            </a:endParaRPr>
          </a:p>
        </p:txBody>
      </p:sp>
      <p:sp>
        <p:nvSpPr>
          <p:cNvPr id="77" name="Rectangle 76">
            <a:hlinkClick r:id="rId3"/>
          </p:cNvPr>
          <p:cNvSpPr/>
          <p:nvPr/>
        </p:nvSpPr>
        <p:spPr>
          <a:xfrm>
            <a:off x="3626303" y="5230983"/>
            <a:ext cx="1891394" cy="4335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78" name="Group 77"/>
          <p:cNvGrpSpPr/>
          <p:nvPr/>
        </p:nvGrpSpPr>
        <p:grpSpPr>
          <a:xfrm>
            <a:off x="4136152" y="4733925"/>
            <a:ext cx="381000" cy="381000"/>
            <a:chOff x="5617708" y="4733925"/>
            <a:chExt cx="381000" cy="381000"/>
          </a:xfrm>
        </p:grpSpPr>
        <p:sp>
          <p:nvSpPr>
            <p:cNvPr id="79" name="Oval 78">
              <a:hlinkClick r:id="rId4"/>
            </p:cNvPr>
            <p:cNvSpPr/>
            <p:nvPr userDrawn="1"/>
          </p:nvSpPr>
          <p:spPr>
            <a:xfrm>
              <a:off x="5617708" y="4733925"/>
              <a:ext cx="381000" cy="381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79">
              <a:hlinkClick r:id="rId4"/>
            </p:cNvPr>
            <p:cNvSpPr/>
            <p:nvPr userDrawn="1"/>
          </p:nvSpPr>
          <p:spPr>
            <a:xfrm rot="5400000">
              <a:off x="5720352" y="4858972"/>
              <a:ext cx="175712" cy="130907"/>
            </a:xfrm>
            <a:custGeom>
              <a:avLst/>
              <a:gdLst>
                <a:gd name="connsiteX0" fmla="*/ 0 w 3100390"/>
                <a:gd name="connsiteY0" fmla="*/ 1938335 h 2309814"/>
                <a:gd name="connsiteX1" fmla="*/ 0 w 3100390"/>
                <a:gd name="connsiteY1" fmla="*/ 1881191 h 2309814"/>
                <a:gd name="connsiteX2" fmla="*/ 371478 w 3100390"/>
                <a:gd name="connsiteY2" fmla="*/ 1509713 h 2309814"/>
                <a:gd name="connsiteX3" fmla="*/ 804863 w 3100390"/>
                <a:gd name="connsiteY3" fmla="*/ 1509713 h 2309814"/>
                <a:gd name="connsiteX4" fmla="*/ 804863 w 3100390"/>
                <a:gd name="connsiteY4" fmla="*/ 371479 h 2309814"/>
                <a:gd name="connsiteX5" fmla="*/ 1176341 w 3100390"/>
                <a:gd name="connsiteY5" fmla="*/ 1 h 2309814"/>
                <a:gd name="connsiteX6" fmla="*/ 1233485 w 3100390"/>
                <a:gd name="connsiteY6" fmla="*/ 1 h 2309814"/>
                <a:gd name="connsiteX7" fmla="*/ 1604963 w 3100390"/>
                <a:gd name="connsiteY7" fmla="*/ 371479 h 2309814"/>
                <a:gd name="connsiteX8" fmla="*/ 1604963 w 3100390"/>
                <a:gd name="connsiteY8" fmla="*/ 1509713 h 2309814"/>
                <a:gd name="connsiteX9" fmla="*/ 2038347 w 3100390"/>
                <a:gd name="connsiteY9" fmla="*/ 1509713 h 2309814"/>
                <a:gd name="connsiteX10" fmla="*/ 2047594 w 3100390"/>
                <a:gd name="connsiteY10" fmla="*/ 1510645 h 2309814"/>
                <a:gd name="connsiteX11" fmla="*/ 2064178 w 3100390"/>
                <a:gd name="connsiteY11" fmla="*/ 1509615 h 2309814"/>
                <a:gd name="connsiteX12" fmla="*/ 2231455 w 3100390"/>
                <a:gd name="connsiteY12" fmla="*/ 1437930 h 2309814"/>
                <a:gd name="connsiteX13" fmla="*/ 2299945 w 3100390"/>
                <a:gd name="connsiteY13" fmla="*/ 1197202 h 2309814"/>
                <a:gd name="connsiteX14" fmla="*/ 2300290 w 3100390"/>
                <a:gd name="connsiteY14" fmla="*/ 1195482 h 2309814"/>
                <a:gd name="connsiteX15" fmla="*/ 2300290 w 3100390"/>
                <a:gd name="connsiteY15" fmla="*/ 371478 h 2309814"/>
                <a:gd name="connsiteX16" fmla="*/ 2671768 w 3100390"/>
                <a:gd name="connsiteY16" fmla="*/ 0 h 2309814"/>
                <a:gd name="connsiteX17" fmla="*/ 2728912 w 3100390"/>
                <a:gd name="connsiteY17" fmla="*/ 0 h 2309814"/>
                <a:gd name="connsiteX18" fmla="*/ 3100390 w 3100390"/>
                <a:gd name="connsiteY18" fmla="*/ 371478 h 2309814"/>
                <a:gd name="connsiteX19" fmla="*/ 3100390 w 3100390"/>
                <a:gd name="connsiteY19" fmla="*/ 1223960 h 2309814"/>
                <a:gd name="connsiteX20" fmla="*/ 3096815 w 3100390"/>
                <a:gd name="connsiteY20" fmla="*/ 1259424 h 2309814"/>
                <a:gd name="connsiteX21" fmla="*/ 3094122 w 3100390"/>
                <a:gd name="connsiteY21" fmla="*/ 1358809 h 2309814"/>
                <a:gd name="connsiteX22" fmla="*/ 2804461 w 3100390"/>
                <a:gd name="connsiteY22" fmla="*/ 2038795 h 2309814"/>
                <a:gd name="connsiteX23" fmla="*/ 2074120 w 3100390"/>
                <a:gd name="connsiteY23" fmla="*/ 2306933 h 2309814"/>
                <a:gd name="connsiteX24" fmla="*/ 2070794 w 3100390"/>
                <a:gd name="connsiteY24" fmla="*/ 2306542 h 2309814"/>
                <a:gd name="connsiteX25" fmla="*/ 2038347 w 3100390"/>
                <a:gd name="connsiteY25" fmla="*/ 2309813 h 2309814"/>
                <a:gd name="connsiteX26" fmla="*/ 1233491 w 3100390"/>
                <a:gd name="connsiteY26" fmla="*/ 2309813 h 2309814"/>
                <a:gd name="connsiteX27" fmla="*/ 1233485 w 3100390"/>
                <a:gd name="connsiteY27" fmla="*/ 2309814 h 2309814"/>
                <a:gd name="connsiteX28" fmla="*/ 1176341 w 3100390"/>
                <a:gd name="connsiteY28" fmla="*/ 2309814 h 2309814"/>
                <a:gd name="connsiteX29" fmla="*/ 1176336 w 3100390"/>
                <a:gd name="connsiteY29" fmla="*/ 2309813 h 2309814"/>
                <a:gd name="connsiteX30" fmla="*/ 371478 w 3100390"/>
                <a:gd name="connsiteY30" fmla="*/ 2309813 h 2309814"/>
                <a:gd name="connsiteX31" fmla="*/ 0 w 3100390"/>
                <a:gd name="connsiteY31" fmla="*/ 1938335 h 2309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00390" h="2309814">
                  <a:moveTo>
                    <a:pt x="0" y="1938335"/>
                  </a:moveTo>
                  <a:lnTo>
                    <a:pt x="0" y="1881191"/>
                  </a:lnTo>
                  <a:cubicBezTo>
                    <a:pt x="0" y="1676029"/>
                    <a:pt x="166316" y="1509713"/>
                    <a:pt x="371478" y="1509713"/>
                  </a:cubicBezTo>
                  <a:lnTo>
                    <a:pt x="804863" y="1509713"/>
                  </a:lnTo>
                  <a:lnTo>
                    <a:pt x="804863" y="371479"/>
                  </a:lnTo>
                  <a:cubicBezTo>
                    <a:pt x="804863" y="166317"/>
                    <a:pt x="971179" y="1"/>
                    <a:pt x="1176341" y="1"/>
                  </a:cubicBezTo>
                  <a:lnTo>
                    <a:pt x="1233485" y="1"/>
                  </a:lnTo>
                  <a:cubicBezTo>
                    <a:pt x="1438647" y="1"/>
                    <a:pt x="1604963" y="166317"/>
                    <a:pt x="1604963" y="371479"/>
                  </a:cubicBezTo>
                  <a:lnTo>
                    <a:pt x="1604963" y="1509713"/>
                  </a:lnTo>
                  <a:lnTo>
                    <a:pt x="2038347" y="1509713"/>
                  </a:lnTo>
                  <a:lnTo>
                    <a:pt x="2047594" y="1510645"/>
                  </a:lnTo>
                  <a:lnTo>
                    <a:pt x="2064178" y="1509615"/>
                  </a:lnTo>
                  <a:cubicBezTo>
                    <a:pt x="2136696" y="1500369"/>
                    <a:pt x="2192207" y="1477589"/>
                    <a:pt x="2231455" y="1437930"/>
                  </a:cubicBezTo>
                  <a:cubicBezTo>
                    <a:pt x="2283785" y="1385052"/>
                    <a:pt x="2303685" y="1321820"/>
                    <a:pt x="2299945" y="1197202"/>
                  </a:cubicBezTo>
                  <a:lnTo>
                    <a:pt x="2300290" y="1195482"/>
                  </a:lnTo>
                  <a:lnTo>
                    <a:pt x="2300290" y="371478"/>
                  </a:lnTo>
                  <a:cubicBezTo>
                    <a:pt x="2300290" y="166316"/>
                    <a:pt x="2466606" y="0"/>
                    <a:pt x="2671768" y="0"/>
                  </a:cubicBezTo>
                  <a:lnTo>
                    <a:pt x="2728912" y="0"/>
                  </a:lnTo>
                  <a:cubicBezTo>
                    <a:pt x="2934074" y="0"/>
                    <a:pt x="3100390" y="166316"/>
                    <a:pt x="3100390" y="371478"/>
                  </a:cubicBezTo>
                  <a:lnTo>
                    <a:pt x="3100390" y="1223960"/>
                  </a:lnTo>
                  <a:lnTo>
                    <a:pt x="3096815" y="1259424"/>
                  </a:lnTo>
                  <a:lnTo>
                    <a:pt x="3094122" y="1358809"/>
                  </a:lnTo>
                  <a:cubicBezTo>
                    <a:pt x="3077077" y="1601947"/>
                    <a:pt x="2985276" y="1871228"/>
                    <a:pt x="2804461" y="2038795"/>
                  </a:cubicBezTo>
                  <a:cubicBezTo>
                    <a:pt x="2752410" y="2108599"/>
                    <a:pt x="2501368" y="2302427"/>
                    <a:pt x="2074120" y="2306933"/>
                  </a:cubicBezTo>
                  <a:lnTo>
                    <a:pt x="2070794" y="2306542"/>
                  </a:lnTo>
                  <a:lnTo>
                    <a:pt x="2038347" y="2309813"/>
                  </a:lnTo>
                  <a:lnTo>
                    <a:pt x="1233491" y="2309813"/>
                  </a:lnTo>
                  <a:lnTo>
                    <a:pt x="1233485" y="2309814"/>
                  </a:lnTo>
                  <a:lnTo>
                    <a:pt x="1176341" y="2309814"/>
                  </a:lnTo>
                  <a:lnTo>
                    <a:pt x="1176336" y="2309813"/>
                  </a:lnTo>
                  <a:lnTo>
                    <a:pt x="371478" y="2309813"/>
                  </a:lnTo>
                  <a:cubicBezTo>
                    <a:pt x="166316" y="2309813"/>
                    <a:pt x="0" y="2143497"/>
                    <a:pt x="0" y="19383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p:cNvGrpSpPr/>
          <p:nvPr/>
        </p:nvGrpSpPr>
        <p:grpSpPr>
          <a:xfrm>
            <a:off x="4736227" y="4733925"/>
            <a:ext cx="381000" cy="381000"/>
            <a:chOff x="6217783" y="4733925"/>
            <a:chExt cx="381000" cy="381000"/>
          </a:xfrm>
        </p:grpSpPr>
        <p:sp>
          <p:nvSpPr>
            <p:cNvPr id="82" name="Oval 81">
              <a:hlinkClick r:id="rId5"/>
            </p:cNvPr>
            <p:cNvSpPr/>
            <p:nvPr userDrawn="1"/>
          </p:nvSpPr>
          <p:spPr>
            <a:xfrm>
              <a:off x="6217783" y="4733925"/>
              <a:ext cx="381000" cy="381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82">
              <a:hlinkClick r:id="rId5"/>
            </p:cNvPr>
            <p:cNvSpPr/>
            <p:nvPr userDrawn="1"/>
          </p:nvSpPr>
          <p:spPr>
            <a:xfrm>
              <a:off x="6349815" y="4804488"/>
              <a:ext cx="116937" cy="239875"/>
            </a:xfrm>
            <a:custGeom>
              <a:avLst/>
              <a:gdLst>
                <a:gd name="connsiteX0" fmla="*/ 1513789 w 1588641"/>
                <a:gd name="connsiteY0" fmla="*/ 0 h 3258812"/>
                <a:gd name="connsiteX1" fmla="*/ 1506905 w 1588641"/>
                <a:gd name="connsiteY1" fmla="*/ 3600 h 3258812"/>
                <a:gd name="connsiteX2" fmla="*/ 1543470 w 1588641"/>
                <a:gd name="connsiteY2" fmla="*/ 3871 h 3258812"/>
                <a:gd name="connsiteX3" fmla="*/ 1542440 w 1588641"/>
                <a:gd name="connsiteY3" fmla="*/ 4816 h 3258812"/>
                <a:gd name="connsiteX4" fmla="*/ 1565438 w 1588641"/>
                <a:gd name="connsiteY4" fmla="*/ 3480 h 3258812"/>
                <a:gd name="connsiteX5" fmla="*/ 1580199 w 1588641"/>
                <a:gd name="connsiteY5" fmla="*/ 43945 h 3258812"/>
                <a:gd name="connsiteX6" fmla="*/ 1582207 w 1588641"/>
                <a:gd name="connsiteY6" fmla="*/ 556764 h 3258812"/>
                <a:gd name="connsiteX7" fmla="*/ 1561483 w 1588641"/>
                <a:gd name="connsiteY7" fmla="*/ 578251 h 3258812"/>
                <a:gd name="connsiteX8" fmla="*/ 1171103 w 1588641"/>
                <a:gd name="connsiteY8" fmla="*/ 578251 h 3258812"/>
                <a:gd name="connsiteX9" fmla="*/ 1170112 w 1588641"/>
                <a:gd name="connsiteY9" fmla="*/ 578326 h 3258812"/>
                <a:gd name="connsiteX10" fmla="*/ 1076435 w 1588641"/>
                <a:gd name="connsiteY10" fmla="*/ 611712 h 3258812"/>
                <a:gd name="connsiteX11" fmla="*/ 1003924 w 1588641"/>
                <a:gd name="connsiteY11" fmla="*/ 756738 h 3258812"/>
                <a:gd name="connsiteX12" fmla="*/ 1002586 w 1588641"/>
                <a:gd name="connsiteY12" fmla="*/ 757066 h 3258812"/>
                <a:gd name="connsiteX13" fmla="*/ 1002586 w 1588641"/>
                <a:gd name="connsiteY13" fmla="*/ 1176024 h 3258812"/>
                <a:gd name="connsiteX14" fmla="*/ 1567602 w 1588641"/>
                <a:gd name="connsiteY14" fmla="*/ 1176024 h 3258812"/>
                <a:gd name="connsiteX15" fmla="*/ 1588641 w 1588641"/>
                <a:gd name="connsiteY15" fmla="*/ 1194958 h 3258812"/>
                <a:gd name="connsiteX16" fmla="*/ 1571797 w 1588641"/>
                <a:gd name="connsiteY16" fmla="*/ 1732767 h 3258812"/>
                <a:gd name="connsiteX17" fmla="*/ 1552863 w 1588641"/>
                <a:gd name="connsiteY17" fmla="*/ 1751701 h 3258812"/>
                <a:gd name="connsiteX18" fmla="*/ 1002586 w 1588641"/>
                <a:gd name="connsiteY18" fmla="*/ 1751701 h 3258812"/>
                <a:gd name="connsiteX19" fmla="*/ 1002586 w 1588641"/>
                <a:gd name="connsiteY19" fmla="*/ 3235670 h 3258812"/>
                <a:gd name="connsiteX20" fmla="*/ 979444 w 1588641"/>
                <a:gd name="connsiteY20" fmla="*/ 3258812 h 3258812"/>
                <a:gd name="connsiteX21" fmla="*/ 450051 w 1588641"/>
                <a:gd name="connsiteY21" fmla="*/ 3258812 h 3258812"/>
                <a:gd name="connsiteX22" fmla="*/ 426909 w 1588641"/>
                <a:gd name="connsiteY22" fmla="*/ 3235670 h 3258812"/>
                <a:gd name="connsiteX23" fmla="*/ 426909 w 1588641"/>
                <a:gd name="connsiteY23" fmla="*/ 1751701 h 3258812"/>
                <a:gd name="connsiteX24" fmla="*/ 18934 w 1588641"/>
                <a:gd name="connsiteY24" fmla="*/ 1751701 h 3258812"/>
                <a:gd name="connsiteX25" fmla="*/ 0 w 1588641"/>
                <a:gd name="connsiteY25" fmla="*/ 1732767 h 3258812"/>
                <a:gd name="connsiteX26" fmla="*/ 0 w 1588641"/>
                <a:gd name="connsiteY26" fmla="*/ 1194958 h 3258812"/>
                <a:gd name="connsiteX27" fmla="*/ 18934 w 1588641"/>
                <a:gd name="connsiteY27" fmla="*/ 1176024 h 3258812"/>
                <a:gd name="connsiteX28" fmla="*/ 426909 w 1588641"/>
                <a:gd name="connsiteY28" fmla="*/ 1176024 h 3258812"/>
                <a:gd name="connsiteX29" fmla="*/ 426909 w 1588641"/>
                <a:gd name="connsiteY29" fmla="*/ 571741 h 3258812"/>
                <a:gd name="connsiteX30" fmla="*/ 428723 w 1588641"/>
                <a:gd name="connsiteY30" fmla="*/ 567361 h 3258812"/>
                <a:gd name="connsiteX31" fmla="*/ 426488 w 1588641"/>
                <a:gd name="connsiteY31" fmla="*/ 568530 h 3258812"/>
                <a:gd name="connsiteX32" fmla="*/ 1513789 w 1588641"/>
                <a:gd name="connsiteY32" fmla="*/ 0 h 3258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88641" h="3258812">
                  <a:moveTo>
                    <a:pt x="1513789" y="0"/>
                  </a:moveTo>
                  <a:lnTo>
                    <a:pt x="1506905" y="3600"/>
                  </a:lnTo>
                  <a:lnTo>
                    <a:pt x="1543470" y="3871"/>
                  </a:lnTo>
                  <a:lnTo>
                    <a:pt x="1542440" y="4816"/>
                  </a:lnTo>
                  <a:lnTo>
                    <a:pt x="1565438" y="3480"/>
                  </a:lnTo>
                  <a:cubicBezTo>
                    <a:pt x="1576883" y="3480"/>
                    <a:pt x="1580199" y="32078"/>
                    <a:pt x="1580199" y="43945"/>
                  </a:cubicBezTo>
                  <a:lnTo>
                    <a:pt x="1582207" y="556764"/>
                  </a:lnTo>
                  <a:cubicBezTo>
                    <a:pt x="1582207" y="568631"/>
                    <a:pt x="1572929" y="578251"/>
                    <a:pt x="1561483" y="578251"/>
                  </a:cubicBezTo>
                  <a:lnTo>
                    <a:pt x="1171103" y="578251"/>
                  </a:lnTo>
                  <a:lnTo>
                    <a:pt x="1170112" y="578326"/>
                  </a:lnTo>
                  <a:cubicBezTo>
                    <a:pt x="1120839" y="585702"/>
                    <a:pt x="1087954" y="601401"/>
                    <a:pt x="1076435" y="611712"/>
                  </a:cubicBezTo>
                  <a:cubicBezTo>
                    <a:pt x="1061075" y="625460"/>
                    <a:pt x="1004856" y="654478"/>
                    <a:pt x="1003924" y="756738"/>
                  </a:cubicBezTo>
                  <a:lnTo>
                    <a:pt x="1002586" y="757066"/>
                  </a:lnTo>
                  <a:lnTo>
                    <a:pt x="1002586" y="1176024"/>
                  </a:lnTo>
                  <a:lnTo>
                    <a:pt x="1567602" y="1176024"/>
                  </a:lnTo>
                  <a:cubicBezTo>
                    <a:pt x="1578059" y="1176024"/>
                    <a:pt x="1588641" y="1184501"/>
                    <a:pt x="1588641" y="1194958"/>
                  </a:cubicBezTo>
                  <a:cubicBezTo>
                    <a:pt x="1588641" y="1374227"/>
                    <a:pt x="1571797" y="1553498"/>
                    <a:pt x="1571797" y="1732767"/>
                  </a:cubicBezTo>
                  <a:cubicBezTo>
                    <a:pt x="1571797" y="1743224"/>
                    <a:pt x="1563319" y="1751701"/>
                    <a:pt x="1552863" y="1751701"/>
                  </a:cubicBezTo>
                  <a:lnTo>
                    <a:pt x="1002586" y="1751701"/>
                  </a:lnTo>
                  <a:lnTo>
                    <a:pt x="1002586" y="3235670"/>
                  </a:lnTo>
                  <a:cubicBezTo>
                    <a:pt x="1002586" y="3248451"/>
                    <a:pt x="992225" y="3258812"/>
                    <a:pt x="979444" y="3258812"/>
                  </a:cubicBezTo>
                  <a:lnTo>
                    <a:pt x="450051" y="3258812"/>
                  </a:lnTo>
                  <a:cubicBezTo>
                    <a:pt x="437270" y="3258812"/>
                    <a:pt x="426909" y="3248451"/>
                    <a:pt x="426909" y="3235670"/>
                  </a:cubicBezTo>
                  <a:lnTo>
                    <a:pt x="426909" y="1751701"/>
                  </a:lnTo>
                  <a:lnTo>
                    <a:pt x="18934" y="1751701"/>
                  </a:lnTo>
                  <a:cubicBezTo>
                    <a:pt x="8477" y="1751701"/>
                    <a:pt x="0" y="1743224"/>
                    <a:pt x="0" y="1732767"/>
                  </a:cubicBezTo>
                  <a:lnTo>
                    <a:pt x="0" y="1194958"/>
                  </a:lnTo>
                  <a:cubicBezTo>
                    <a:pt x="0" y="1184501"/>
                    <a:pt x="8477" y="1176024"/>
                    <a:pt x="18934" y="1176024"/>
                  </a:cubicBezTo>
                  <a:lnTo>
                    <a:pt x="426909" y="1176024"/>
                  </a:lnTo>
                  <a:lnTo>
                    <a:pt x="426909" y="571741"/>
                  </a:lnTo>
                  <a:lnTo>
                    <a:pt x="428723" y="567361"/>
                  </a:lnTo>
                  <a:lnTo>
                    <a:pt x="426488" y="568530"/>
                  </a:lnTo>
                  <a:cubicBezTo>
                    <a:pt x="386393" y="-8193"/>
                    <a:pt x="1280066" y="4397"/>
                    <a:pt x="1513789" y="0"/>
                  </a:cubicBez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33130777"/>
      </p:ext>
    </p:extLst>
  </p:cSld>
  <p:clrMap bg1="lt1" tx1="dk1" bg2="lt2" tx2="dk2" accent1="accent1" accent2="accent2" accent3="accent3" accent4="accent4" accent5="accent5" accent6="accent6" hlink="hlink" folHlink="folHlink"/>
  <p:sldLayoutIdLst>
    <p:sldLayoutId id="2147483783" r:id="rId1"/>
  </p:sldLayoutIdLst>
  <p:transition>
    <p:fade/>
  </p:transition>
  <p:timing>
    <p:tnLst>
      <p:par>
        <p:cTn id="1" dur="indefinite" restart="never" nodeType="tmRoot"/>
      </p:par>
    </p:tnLst>
  </p:timing>
  <p:hf hdr="0" ftr="0" dt="0"/>
  <p:txStyles>
    <p:titleStyle>
      <a:lvl1pPr algn="l" rtl="0" fontAlgn="base">
        <a:lnSpc>
          <a:spcPct val="100000"/>
        </a:lnSpc>
        <a:spcBef>
          <a:spcPct val="0"/>
        </a:spcBef>
        <a:spcAft>
          <a:spcPct val="0"/>
        </a:spcAft>
        <a:defRPr lang="en-US" sz="2400" b="1" kern="1200" dirty="0" smtClean="0">
          <a:solidFill>
            <a:schemeClr val="accent4">
              <a:lumMod val="50000"/>
            </a:schemeClr>
          </a:solidFill>
          <a:effectLst/>
          <a:latin typeface="Arial" charset="0"/>
          <a:ea typeface="+mn-ea"/>
          <a:cs typeface="+mn-cs"/>
        </a:defRPr>
      </a:lvl1pPr>
      <a:lvl2pPr algn="r" rtl="0" fontAlgn="base">
        <a:lnSpc>
          <a:spcPct val="85000"/>
        </a:lnSpc>
        <a:spcBef>
          <a:spcPct val="0"/>
        </a:spcBef>
        <a:spcAft>
          <a:spcPct val="0"/>
        </a:spcAft>
        <a:defRPr sz="1650" b="1">
          <a:solidFill>
            <a:schemeClr val="tx1"/>
          </a:solidFill>
          <a:latin typeface="Arial" charset="0"/>
        </a:defRPr>
      </a:lvl2pPr>
      <a:lvl3pPr algn="r" rtl="0" fontAlgn="base">
        <a:lnSpc>
          <a:spcPct val="85000"/>
        </a:lnSpc>
        <a:spcBef>
          <a:spcPct val="0"/>
        </a:spcBef>
        <a:spcAft>
          <a:spcPct val="0"/>
        </a:spcAft>
        <a:defRPr sz="1650" b="1">
          <a:solidFill>
            <a:schemeClr val="tx1"/>
          </a:solidFill>
          <a:latin typeface="Arial" charset="0"/>
        </a:defRPr>
      </a:lvl3pPr>
      <a:lvl4pPr algn="r" rtl="0" fontAlgn="base">
        <a:lnSpc>
          <a:spcPct val="85000"/>
        </a:lnSpc>
        <a:spcBef>
          <a:spcPct val="0"/>
        </a:spcBef>
        <a:spcAft>
          <a:spcPct val="0"/>
        </a:spcAft>
        <a:defRPr sz="1650" b="1">
          <a:solidFill>
            <a:schemeClr val="tx1"/>
          </a:solidFill>
          <a:latin typeface="Arial" charset="0"/>
        </a:defRPr>
      </a:lvl4pPr>
      <a:lvl5pPr algn="r" rtl="0" fontAlgn="base">
        <a:lnSpc>
          <a:spcPct val="85000"/>
        </a:lnSpc>
        <a:spcBef>
          <a:spcPct val="0"/>
        </a:spcBef>
        <a:spcAft>
          <a:spcPct val="0"/>
        </a:spcAft>
        <a:defRPr sz="1650" b="1">
          <a:solidFill>
            <a:schemeClr val="tx1"/>
          </a:solidFill>
          <a:latin typeface="Arial" charset="0"/>
        </a:defRPr>
      </a:lvl5pPr>
      <a:lvl6pPr marL="342900" algn="r" rtl="0" fontAlgn="base">
        <a:lnSpc>
          <a:spcPct val="85000"/>
        </a:lnSpc>
        <a:spcBef>
          <a:spcPct val="0"/>
        </a:spcBef>
        <a:spcAft>
          <a:spcPct val="0"/>
        </a:spcAft>
        <a:defRPr sz="1650" b="1">
          <a:solidFill>
            <a:schemeClr val="tx1"/>
          </a:solidFill>
          <a:latin typeface="Arial" charset="0"/>
        </a:defRPr>
      </a:lvl6pPr>
      <a:lvl7pPr marL="685800" algn="r" rtl="0" fontAlgn="base">
        <a:lnSpc>
          <a:spcPct val="85000"/>
        </a:lnSpc>
        <a:spcBef>
          <a:spcPct val="0"/>
        </a:spcBef>
        <a:spcAft>
          <a:spcPct val="0"/>
        </a:spcAft>
        <a:defRPr sz="1650" b="1">
          <a:solidFill>
            <a:schemeClr val="tx1"/>
          </a:solidFill>
          <a:latin typeface="Arial" charset="0"/>
        </a:defRPr>
      </a:lvl7pPr>
      <a:lvl8pPr marL="1028700" algn="r" rtl="0" fontAlgn="base">
        <a:lnSpc>
          <a:spcPct val="85000"/>
        </a:lnSpc>
        <a:spcBef>
          <a:spcPct val="0"/>
        </a:spcBef>
        <a:spcAft>
          <a:spcPct val="0"/>
        </a:spcAft>
        <a:defRPr sz="1650" b="1">
          <a:solidFill>
            <a:schemeClr val="tx1"/>
          </a:solidFill>
          <a:latin typeface="Arial" charset="0"/>
        </a:defRPr>
      </a:lvl8pPr>
      <a:lvl9pPr marL="1371600" algn="r" rtl="0" fontAlgn="base">
        <a:lnSpc>
          <a:spcPct val="85000"/>
        </a:lnSpc>
        <a:spcBef>
          <a:spcPct val="0"/>
        </a:spcBef>
        <a:spcAft>
          <a:spcPct val="0"/>
        </a:spcAft>
        <a:defRPr sz="1650" b="1">
          <a:solidFill>
            <a:schemeClr val="tx1"/>
          </a:solidFill>
          <a:latin typeface="Arial" charset="0"/>
        </a:defRPr>
      </a:lvl9pPr>
    </p:titleStyle>
    <p:bodyStyle>
      <a:lvl1pPr marL="175022" indent="-175022" algn="l" rtl="0" fontAlgn="base">
        <a:lnSpc>
          <a:spcPct val="100000"/>
        </a:lnSpc>
        <a:spcBef>
          <a:spcPts val="431"/>
        </a:spcBef>
        <a:spcAft>
          <a:spcPts val="56"/>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344488" indent="-169863" algn="l" rtl="0" fontAlgn="base">
        <a:lnSpc>
          <a:spcPct val="100000"/>
        </a:lnSpc>
        <a:spcBef>
          <a:spcPts val="431"/>
        </a:spcBef>
        <a:spcAft>
          <a:spcPts val="56"/>
        </a:spcAft>
        <a:buClr>
          <a:schemeClr val="tx1"/>
        </a:buClr>
        <a:buSzPct val="80000"/>
        <a:buFont typeface="Arial" pitchFamily="34" charset="0"/>
        <a:buChar char="−"/>
        <a:defRPr sz="2000">
          <a:solidFill>
            <a:srgbClr val="000000"/>
          </a:solidFill>
          <a:latin typeface="+mn-lt"/>
        </a:defRPr>
      </a:lvl2pPr>
      <a:lvl3pPr marL="427435" indent="-126206" algn="l" rtl="0" fontAlgn="base">
        <a:lnSpc>
          <a:spcPct val="100000"/>
        </a:lnSpc>
        <a:spcBef>
          <a:spcPts val="431"/>
        </a:spcBef>
        <a:spcAft>
          <a:spcPts val="56"/>
        </a:spcAft>
        <a:buClr>
          <a:schemeClr val="tx1"/>
        </a:buClr>
        <a:buSzPct val="80000"/>
        <a:buFont typeface="Wingdings" pitchFamily="2" charset="2"/>
        <a:buChar char="§"/>
        <a:defRPr sz="1800">
          <a:solidFill>
            <a:srgbClr val="000000"/>
          </a:solidFill>
          <a:latin typeface="+mn-lt"/>
        </a:defRPr>
      </a:lvl3pPr>
      <a:lvl4pPr marL="559594" indent="-132160" algn="l" rtl="0" fontAlgn="base">
        <a:lnSpc>
          <a:spcPct val="100000"/>
        </a:lnSpc>
        <a:spcBef>
          <a:spcPts val="431"/>
        </a:spcBef>
        <a:spcAft>
          <a:spcPts val="56"/>
        </a:spcAft>
        <a:buClr>
          <a:schemeClr val="tx1"/>
        </a:buClr>
        <a:buSzPct val="80000"/>
        <a:buFont typeface="Arial" pitchFamily="34" charset="0"/>
        <a:buChar char="•"/>
        <a:defRPr sz="1600">
          <a:solidFill>
            <a:srgbClr val="000000"/>
          </a:solidFill>
          <a:latin typeface="+mn-lt"/>
        </a:defRPr>
      </a:lvl4pPr>
      <a:lvl5pPr marL="727472" indent="-167879" algn="l" rtl="0" fontAlgn="base">
        <a:lnSpc>
          <a:spcPct val="100000"/>
        </a:lnSpc>
        <a:spcBef>
          <a:spcPts val="431"/>
        </a:spcBef>
        <a:spcAft>
          <a:spcPts val="56"/>
        </a:spcAft>
        <a:buClr>
          <a:schemeClr val="tx1"/>
        </a:buClr>
        <a:buSzPct val="70000"/>
        <a:buFont typeface="Arial" pitchFamily="34" charset="0"/>
        <a:buChar char="−"/>
        <a:defRPr sz="1400">
          <a:solidFill>
            <a:srgbClr val="000000"/>
          </a:solidFill>
          <a:latin typeface="+mn-lt"/>
        </a:defRPr>
      </a:lvl5pPr>
      <a:lvl6pPr marL="16728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freescale.com/kboot"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3.tiff"/><Relationship Id="rId2" Type="http://schemas.openxmlformats.org/officeDocument/2006/relationships/image" Target="../media/image42.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tiff"/><Relationship Id="rId2" Type="http://schemas.openxmlformats.org/officeDocument/2006/relationships/image" Target="../media/image45.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2500" dirty="0">
                <a:solidFill>
                  <a:schemeClr val="tx1"/>
                </a:solidFill>
              </a:rPr>
              <a:t>Hands-On Workshop: </a:t>
            </a:r>
            <a:r>
              <a:rPr lang="en-US" sz="2500" b="1" dirty="0" err="1">
                <a:solidFill>
                  <a:schemeClr val="accent2"/>
                </a:solidFill>
              </a:rPr>
              <a:t>Kinetis</a:t>
            </a:r>
            <a:r>
              <a:rPr lang="en-US" sz="2500" b="1" dirty="0">
                <a:solidFill>
                  <a:schemeClr val="accent2"/>
                </a:solidFill>
              </a:rPr>
              <a:t> </a:t>
            </a:r>
            <a:r>
              <a:rPr lang="en-US" sz="2500" b="1" dirty="0" err="1">
                <a:solidFill>
                  <a:schemeClr val="accent2"/>
                </a:solidFill>
              </a:rPr>
              <a:t>Bootloaders</a:t>
            </a:r>
            <a:r>
              <a:rPr lang="en-US" sz="2500" b="1" dirty="0">
                <a:solidFill>
                  <a:schemeClr val="accent2"/>
                </a:solidFill>
              </a:rPr>
              <a:t> </a:t>
            </a:r>
            <a:r>
              <a:rPr lang="en-US" sz="2500" dirty="0">
                <a:solidFill>
                  <a:schemeClr val="tx1"/>
                </a:solidFill>
              </a:rPr>
              <a:t>- How Do I Interface With It? </a:t>
            </a:r>
          </a:p>
        </p:txBody>
      </p:sp>
      <p:sp>
        <p:nvSpPr>
          <p:cNvPr id="7" name="Subtitle 6"/>
          <p:cNvSpPr>
            <a:spLocks noGrp="1"/>
          </p:cNvSpPr>
          <p:nvPr>
            <p:ph type="subTitle" idx="1"/>
          </p:nvPr>
        </p:nvSpPr>
        <p:spPr/>
        <p:txBody>
          <a:bodyPr/>
          <a:lstStyle/>
          <a:p>
            <a:r>
              <a:rPr lang="en-US" dirty="0" smtClean="0"/>
              <a:t>FTF-DES-F1299</a:t>
            </a:r>
            <a:endParaRPr lang="en-US" dirty="0"/>
          </a:p>
        </p:txBody>
      </p:sp>
      <p:sp>
        <p:nvSpPr>
          <p:cNvPr id="8" name="Text Placeholder 7"/>
          <p:cNvSpPr>
            <a:spLocks noGrp="1"/>
          </p:cNvSpPr>
          <p:nvPr>
            <p:ph type="body" sz="quarter" idx="11"/>
          </p:nvPr>
        </p:nvSpPr>
        <p:spPr>
          <a:xfrm>
            <a:off x="3111026" y="3810000"/>
            <a:ext cx="5605144" cy="323165"/>
          </a:xfrm>
        </p:spPr>
        <p:txBody>
          <a:bodyPr/>
          <a:lstStyle/>
          <a:p>
            <a:r>
              <a:rPr lang="en-US" dirty="0" smtClean="0"/>
              <a:t>JUNE.2015</a:t>
            </a:r>
            <a:endParaRPr lang="en-US" dirty="0"/>
          </a:p>
        </p:txBody>
      </p:sp>
      <p:sp>
        <p:nvSpPr>
          <p:cNvPr id="10" name="Text Placeholder 9"/>
          <p:cNvSpPr>
            <a:spLocks noGrp="1"/>
          </p:cNvSpPr>
          <p:nvPr>
            <p:ph type="body" sz="quarter" idx="12"/>
          </p:nvPr>
        </p:nvSpPr>
        <p:spPr>
          <a:xfrm>
            <a:off x="3111026" y="2936756"/>
            <a:ext cx="5605144" cy="873244"/>
          </a:xfrm>
        </p:spPr>
        <p:txBody>
          <a:bodyPr>
            <a:normAutofit fontScale="92500" lnSpcReduction="20000"/>
          </a:bodyPr>
          <a:lstStyle/>
          <a:p>
            <a:r>
              <a:rPr lang="en-US" dirty="0" smtClean="0"/>
              <a:t>Eric Ocasio | Freescale Application Engineer</a:t>
            </a:r>
          </a:p>
          <a:p>
            <a:r>
              <a:rPr lang="en-US" dirty="0" smtClean="0"/>
              <a:t>Michael Steffen | Freescale AMR FAE</a:t>
            </a:r>
          </a:p>
          <a:p>
            <a:r>
              <a:rPr lang="en-US" dirty="0" smtClean="0"/>
              <a:t>Roy Wu | Freescale Technical Marketer</a:t>
            </a:r>
          </a:p>
        </p:txBody>
      </p:sp>
    </p:spTree>
    <p:extLst>
      <p:ext uri="{BB962C8B-B14F-4D97-AF65-F5344CB8AC3E}">
        <p14:creationId xmlns:p14="http://schemas.microsoft.com/office/powerpoint/2010/main" val="397139665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Hands-on: Lab #1 – Program the FRDM-K64F board with Freescale’s </a:t>
            </a:r>
            <a:r>
              <a:rPr lang="en-US" u="sng" dirty="0" smtClean="0">
                <a:solidFill>
                  <a:schemeClr val="tx1"/>
                </a:solidFill>
              </a:rPr>
              <a:t>Flash based Bootloader</a:t>
            </a:r>
            <a:endParaRPr lang="en-US" dirty="0">
              <a:solidFill>
                <a:schemeClr val="tx1"/>
              </a:solidFill>
            </a:endParaRPr>
          </a:p>
        </p:txBody>
      </p:sp>
      <p:sp>
        <p:nvSpPr>
          <p:cNvPr id="11" name="Rectangle 10"/>
          <p:cNvSpPr/>
          <p:nvPr/>
        </p:nvSpPr>
        <p:spPr>
          <a:xfrm>
            <a:off x="1122659" y="1269462"/>
            <a:ext cx="7397565" cy="646331"/>
          </a:xfrm>
          <a:prstGeom prst="rect">
            <a:avLst/>
          </a:prstGeom>
        </p:spPr>
        <p:txBody>
          <a:bodyPr wrap="square">
            <a:spAutoFit/>
          </a:bodyPr>
          <a:lstStyle/>
          <a:p>
            <a:pPr lvl="0"/>
            <a:r>
              <a:rPr lang="en-US" b="1" spc="-38" dirty="0" smtClean="0">
                <a:latin typeface="Helvetica" pitchFamily="50" charset="0"/>
              </a:rPr>
              <a:t>Lab objective 1 - </a:t>
            </a:r>
            <a:r>
              <a:rPr lang="en-US" dirty="0" smtClean="0"/>
              <a:t>Learn how to program the FRDM-K64F board with the latest on-line available bootloader.</a:t>
            </a:r>
          </a:p>
        </p:txBody>
      </p:sp>
      <p:sp>
        <p:nvSpPr>
          <p:cNvPr id="12" name="Rectangle 11"/>
          <p:cNvSpPr/>
          <p:nvPr/>
        </p:nvSpPr>
        <p:spPr>
          <a:xfrm>
            <a:off x="1136839" y="2178784"/>
            <a:ext cx="7071499" cy="574260"/>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2 – </a:t>
            </a:r>
            <a:r>
              <a:rPr lang="en-US" dirty="0" smtClean="0"/>
              <a:t>Download via USB HID using the “Kinetis Updater” and program an application to flash the red LED.</a:t>
            </a:r>
          </a:p>
        </p:txBody>
      </p:sp>
      <p:grpSp>
        <p:nvGrpSpPr>
          <p:cNvPr id="2" name="Group 15"/>
          <p:cNvGrpSpPr/>
          <p:nvPr/>
        </p:nvGrpSpPr>
        <p:grpSpPr>
          <a:xfrm>
            <a:off x="557006" y="2212300"/>
            <a:ext cx="445217" cy="445217"/>
            <a:chOff x="28575" y="3948113"/>
            <a:chExt cx="649288" cy="649288"/>
          </a:xfrm>
        </p:grpSpPr>
        <p:sp>
          <p:nvSpPr>
            <p:cNvPr id="17"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18"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3" name="Group 22"/>
          <p:cNvGrpSpPr/>
          <p:nvPr/>
        </p:nvGrpSpPr>
        <p:grpSpPr>
          <a:xfrm>
            <a:off x="574728" y="1400681"/>
            <a:ext cx="445217" cy="445217"/>
            <a:chOff x="28575" y="3948113"/>
            <a:chExt cx="649288" cy="649288"/>
          </a:xfrm>
        </p:grpSpPr>
        <p:sp>
          <p:nvSpPr>
            <p:cNvPr id="24"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25"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13" name="TextBox 12"/>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113131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DM-k64.JPG"/>
          <p:cNvPicPr>
            <a:picLocks noChangeAspect="1"/>
          </p:cNvPicPr>
          <p:nvPr/>
        </p:nvPicPr>
        <p:blipFill>
          <a:blip r:embed="rId2" cstate="print"/>
          <a:stretch>
            <a:fillRect/>
          </a:stretch>
        </p:blipFill>
        <p:spPr>
          <a:xfrm>
            <a:off x="1542981" y="1242886"/>
            <a:ext cx="5409782" cy="4057337"/>
          </a:xfrm>
          <a:prstGeom prst="rect">
            <a:avLst/>
          </a:prstGeom>
        </p:spPr>
      </p:pic>
      <p:sp>
        <p:nvSpPr>
          <p:cNvPr id="8" name="Rectangle 7"/>
          <p:cNvSpPr/>
          <p:nvPr/>
        </p:nvSpPr>
        <p:spPr>
          <a:xfrm>
            <a:off x="3243533" y="1649601"/>
            <a:ext cx="2898475" cy="3364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810002" y="4303661"/>
            <a:ext cx="2271622" cy="3364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401021" y="2135556"/>
            <a:ext cx="1454987" cy="419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2441278" y="3737194"/>
            <a:ext cx="393937" cy="41981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268531" y="3182228"/>
            <a:ext cx="393937" cy="6326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257029" y="4257655"/>
            <a:ext cx="221409" cy="143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6323165" y="1848010"/>
            <a:ext cx="221409" cy="143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36879" y="2414477"/>
            <a:ext cx="201279" cy="201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2809999">
            <a:off x="5250502" y="3099514"/>
            <a:ext cx="743722" cy="764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2714448" y="1862388"/>
            <a:ext cx="221409" cy="1437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38184" y="3903972"/>
            <a:ext cx="201279" cy="201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194627" y="905773"/>
            <a:ext cx="1460656" cy="338554"/>
          </a:xfrm>
          <a:prstGeom prst="rect">
            <a:avLst/>
          </a:prstGeom>
          <a:noFill/>
        </p:spPr>
        <p:txBody>
          <a:bodyPr wrap="none" rtlCol="0">
            <a:spAutoFit/>
          </a:bodyPr>
          <a:lstStyle/>
          <a:p>
            <a:r>
              <a:rPr lang="en-US" sz="1600" b="1" dirty="0" smtClean="0">
                <a:solidFill>
                  <a:schemeClr val="accent2"/>
                </a:solidFill>
              </a:rPr>
              <a:t>Reset Button</a:t>
            </a:r>
            <a:endParaRPr lang="en-US" sz="1600" b="1" dirty="0">
              <a:solidFill>
                <a:schemeClr val="accent2"/>
              </a:solidFill>
            </a:endParaRPr>
          </a:p>
        </p:txBody>
      </p:sp>
      <p:sp>
        <p:nvSpPr>
          <p:cNvPr id="23" name="Line 10"/>
          <p:cNvSpPr>
            <a:spLocks noChangeShapeType="1"/>
          </p:cNvSpPr>
          <p:nvPr/>
        </p:nvSpPr>
        <p:spPr bwMode="auto">
          <a:xfrm>
            <a:off x="1621766" y="1140641"/>
            <a:ext cx="1078302" cy="715993"/>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4" name="TextBox 23"/>
          <p:cNvSpPr txBox="1"/>
          <p:nvPr/>
        </p:nvSpPr>
        <p:spPr>
          <a:xfrm>
            <a:off x="172528" y="1506747"/>
            <a:ext cx="1826526" cy="338554"/>
          </a:xfrm>
          <a:prstGeom prst="rect">
            <a:avLst/>
          </a:prstGeom>
          <a:noFill/>
        </p:spPr>
        <p:txBody>
          <a:bodyPr wrap="none" rtlCol="0">
            <a:spAutoFit/>
          </a:bodyPr>
          <a:lstStyle/>
          <a:p>
            <a:r>
              <a:rPr lang="en-US" sz="1600" b="1" dirty="0" smtClean="0">
                <a:solidFill>
                  <a:schemeClr val="accent2"/>
                </a:solidFill>
              </a:rPr>
              <a:t>OpenSDA Debug</a:t>
            </a:r>
            <a:endParaRPr lang="en-US" sz="1600" b="1" dirty="0">
              <a:solidFill>
                <a:schemeClr val="accent2"/>
              </a:solidFill>
            </a:endParaRPr>
          </a:p>
        </p:txBody>
      </p:sp>
      <p:sp>
        <p:nvSpPr>
          <p:cNvPr id="25" name="Line 10"/>
          <p:cNvSpPr>
            <a:spLocks noChangeShapeType="1"/>
          </p:cNvSpPr>
          <p:nvPr/>
        </p:nvSpPr>
        <p:spPr bwMode="auto">
          <a:xfrm>
            <a:off x="1173192" y="1830755"/>
            <a:ext cx="1176973" cy="514710"/>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6" name="TextBox 25"/>
          <p:cNvSpPr txBox="1"/>
          <p:nvPr/>
        </p:nvSpPr>
        <p:spPr>
          <a:xfrm>
            <a:off x="433292" y="4646762"/>
            <a:ext cx="1048685" cy="338554"/>
          </a:xfrm>
          <a:prstGeom prst="rect">
            <a:avLst/>
          </a:prstGeom>
          <a:noFill/>
        </p:spPr>
        <p:txBody>
          <a:bodyPr wrap="none" rtlCol="0">
            <a:spAutoFit/>
          </a:bodyPr>
          <a:lstStyle/>
          <a:p>
            <a:r>
              <a:rPr lang="en-US" sz="1600" b="1" dirty="0" smtClean="0">
                <a:solidFill>
                  <a:schemeClr val="accent2"/>
                </a:solidFill>
              </a:rPr>
              <a:t>K64 USB</a:t>
            </a:r>
            <a:endParaRPr lang="en-US" sz="1600" b="1" dirty="0">
              <a:solidFill>
                <a:schemeClr val="accent2"/>
              </a:solidFill>
            </a:endParaRPr>
          </a:p>
        </p:txBody>
      </p:sp>
      <p:sp>
        <p:nvSpPr>
          <p:cNvPr id="27" name="Line 10"/>
          <p:cNvSpPr>
            <a:spLocks noChangeShapeType="1"/>
          </p:cNvSpPr>
          <p:nvPr/>
        </p:nvSpPr>
        <p:spPr bwMode="auto">
          <a:xfrm flipV="1">
            <a:off x="1440611" y="3932725"/>
            <a:ext cx="1023669" cy="900022"/>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8" name="TextBox 27"/>
          <p:cNvSpPr txBox="1"/>
          <p:nvPr/>
        </p:nvSpPr>
        <p:spPr>
          <a:xfrm>
            <a:off x="5476868" y="762000"/>
            <a:ext cx="1402948" cy="338554"/>
          </a:xfrm>
          <a:prstGeom prst="rect">
            <a:avLst/>
          </a:prstGeom>
          <a:noFill/>
        </p:spPr>
        <p:txBody>
          <a:bodyPr wrap="none" rtlCol="0">
            <a:spAutoFit/>
          </a:bodyPr>
          <a:lstStyle/>
          <a:p>
            <a:r>
              <a:rPr lang="en-US" sz="1600" b="1" dirty="0" smtClean="0">
                <a:solidFill>
                  <a:schemeClr val="accent2"/>
                </a:solidFill>
              </a:rPr>
              <a:t>Push Button</a:t>
            </a:r>
            <a:endParaRPr lang="en-US" sz="1600" b="1" dirty="0">
              <a:solidFill>
                <a:schemeClr val="accent2"/>
              </a:solidFill>
            </a:endParaRPr>
          </a:p>
        </p:txBody>
      </p:sp>
      <p:sp>
        <p:nvSpPr>
          <p:cNvPr id="29" name="Line 10"/>
          <p:cNvSpPr>
            <a:spLocks noChangeShapeType="1"/>
          </p:cNvSpPr>
          <p:nvPr/>
        </p:nvSpPr>
        <p:spPr bwMode="auto">
          <a:xfrm>
            <a:off x="6159260" y="1080257"/>
            <a:ext cx="319178" cy="759123"/>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0" name="TextBox 29"/>
          <p:cNvSpPr txBox="1"/>
          <p:nvPr/>
        </p:nvSpPr>
        <p:spPr>
          <a:xfrm>
            <a:off x="2060753" y="813758"/>
            <a:ext cx="2815194" cy="338554"/>
          </a:xfrm>
          <a:prstGeom prst="rect">
            <a:avLst/>
          </a:prstGeom>
          <a:noFill/>
        </p:spPr>
        <p:txBody>
          <a:bodyPr wrap="none" rtlCol="0">
            <a:spAutoFit/>
          </a:bodyPr>
          <a:lstStyle/>
          <a:p>
            <a:r>
              <a:rPr lang="en-US" sz="1600" b="1" dirty="0" smtClean="0">
                <a:solidFill>
                  <a:schemeClr val="accent2"/>
                </a:solidFill>
              </a:rPr>
              <a:t>Arduino Expansion Header</a:t>
            </a:r>
            <a:endParaRPr lang="en-US" sz="1600" b="1" dirty="0">
              <a:solidFill>
                <a:schemeClr val="accent2"/>
              </a:solidFill>
            </a:endParaRPr>
          </a:p>
        </p:txBody>
      </p:sp>
      <p:sp>
        <p:nvSpPr>
          <p:cNvPr id="31" name="Line 10"/>
          <p:cNvSpPr>
            <a:spLocks noChangeShapeType="1"/>
          </p:cNvSpPr>
          <p:nvPr/>
        </p:nvSpPr>
        <p:spPr bwMode="auto">
          <a:xfrm>
            <a:off x="3536775" y="1132015"/>
            <a:ext cx="112200" cy="50895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2" name="TextBox 31"/>
          <p:cNvSpPr txBox="1"/>
          <p:nvPr/>
        </p:nvSpPr>
        <p:spPr>
          <a:xfrm>
            <a:off x="1137782" y="5316748"/>
            <a:ext cx="2815194" cy="338554"/>
          </a:xfrm>
          <a:prstGeom prst="rect">
            <a:avLst/>
          </a:prstGeom>
          <a:noFill/>
        </p:spPr>
        <p:txBody>
          <a:bodyPr wrap="none" rtlCol="0">
            <a:spAutoFit/>
          </a:bodyPr>
          <a:lstStyle/>
          <a:p>
            <a:r>
              <a:rPr lang="en-US" sz="1600" b="1" dirty="0" smtClean="0">
                <a:solidFill>
                  <a:schemeClr val="accent2"/>
                </a:solidFill>
              </a:rPr>
              <a:t>Arduino Expansion Header</a:t>
            </a:r>
            <a:endParaRPr lang="en-US" sz="1600" b="1" dirty="0">
              <a:solidFill>
                <a:schemeClr val="accent2"/>
              </a:solidFill>
            </a:endParaRPr>
          </a:p>
        </p:txBody>
      </p:sp>
      <p:sp>
        <p:nvSpPr>
          <p:cNvPr id="33" name="Line 10"/>
          <p:cNvSpPr>
            <a:spLocks noChangeShapeType="1"/>
          </p:cNvSpPr>
          <p:nvPr/>
        </p:nvSpPr>
        <p:spPr bwMode="auto">
          <a:xfrm flipV="1">
            <a:off x="3915675" y="4660219"/>
            <a:ext cx="690831" cy="819151"/>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4" name="TextBox 33"/>
          <p:cNvSpPr txBox="1"/>
          <p:nvPr/>
        </p:nvSpPr>
        <p:spPr>
          <a:xfrm>
            <a:off x="7210778" y="4833667"/>
            <a:ext cx="1402948" cy="338554"/>
          </a:xfrm>
          <a:prstGeom prst="rect">
            <a:avLst/>
          </a:prstGeom>
          <a:noFill/>
        </p:spPr>
        <p:txBody>
          <a:bodyPr wrap="none" rtlCol="0">
            <a:spAutoFit/>
          </a:bodyPr>
          <a:lstStyle/>
          <a:p>
            <a:r>
              <a:rPr lang="en-US" sz="1600" b="1" dirty="0" smtClean="0">
                <a:solidFill>
                  <a:schemeClr val="accent2"/>
                </a:solidFill>
              </a:rPr>
              <a:t>Push Button</a:t>
            </a:r>
            <a:endParaRPr lang="en-US" sz="1600" b="1" dirty="0">
              <a:solidFill>
                <a:schemeClr val="accent2"/>
              </a:solidFill>
            </a:endParaRPr>
          </a:p>
        </p:txBody>
      </p:sp>
      <p:sp>
        <p:nvSpPr>
          <p:cNvPr id="35" name="Line 10"/>
          <p:cNvSpPr>
            <a:spLocks noChangeShapeType="1"/>
          </p:cNvSpPr>
          <p:nvPr/>
        </p:nvSpPr>
        <p:spPr bwMode="auto">
          <a:xfrm flipH="1" flipV="1">
            <a:off x="6487064" y="4332415"/>
            <a:ext cx="776378" cy="646981"/>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6" name="TextBox 35"/>
          <p:cNvSpPr txBox="1"/>
          <p:nvPr/>
        </p:nvSpPr>
        <p:spPr>
          <a:xfrm>
            <a:off x="7259660" y="4031411"/>
            <a:ext cx="1507016" cy="338554"/>
          </a:xfrm>
          <a:prstGeom prst="rect">
            <a:avLst/>
          </a:prstGeom>
          <a:noFill/>
        </p:spPr>
        <p:txBody>
          <a:bodyPr wrap="none" rtlCol="0">
            <a:spAutoFit/>
          </a:bodyPr>
          <a:lstStyle/>
          <a:p>
            <a:r>
              <a:rPr lang="en-US" sz="1600" b="1" dirty="0" smtClean="0">
                <a:solidFill>
                  <a:schemeClr val="accent2"/>
                </a:solidFill>
              </a:rPr>
              <a:t>Tri-Color LED</a:t>
            </a:r>
            <a:endParaRPr lang="en-US" sz="1600" b="1" dirty="0">
              <a:solidFill>
                <a:schemeClr val="accent2"/>
              </a:solidFill>
            </a:endParaRPr>
          </a:p>
        </p:txBody>
      </p:sp>
      <p:sp>
        <p:nvSpPr>
          <p:cNvPr id="37" name="Line 10"/>
          <p:cNvSpPr>
            <a:spLocks noChangeShapeType="1"/>
          </p:cNvSpPr>
          <p:nvPr/>
        </p:nvSpPr>
        <p:spPr bwMode="auto">
          <a:xfrm flipH="1" flipV="1">
            <a:off x="6650966" y="3987358"/>
            <a:ext cx="646981" cy="215662"/>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8" name="TextBox 37"/>
          <p:cNvSpPr txBox="1"/>
          <p:nvPr/>
        </p:nvSpPr>
        <p:spPr>
          <a:xfrm>
            <a:off x="7098635" y="2849592"/>
            <a:ext cx="1540806" cy="338554"/>
          </a:xfrm>
          <a:prstGeom prst="rect">
            <a:avLst/>
          </a:prstGeom>
          <a:noFill/>
        </p:spPr>
        <p:txBody>
          <a:bodyPr wrap="none" rtlCol="0">
            <a:spAutoFit/>
          </a:bodyPr>
          <a:lstStyle/>
          <a:p>
            <a:r>
              <a:rPr lang="en-US" sz="1600" b="1" dirty="0" smtClean="0">
                <a:solidFill>
                  <a:schemeClr val="accent2"/>
                </a:solidFill>
              </a:rPr>
              <a:t>MicroSD Card</a:t>
            </a:r>
            <a:endParaRPr lang="en-US" sz="1600" b="1" dirty="0">
              <a:solidFill>
                <a:schemeClr val="accent2"/>
              </a:solidFill>
            </a:endParaRPr>
          </a:p>
        </p:txBody>
      </p:sp>
      <p:sp>
        <p:nvSpPr>
          <p:cNvPr id="39" name="Line 10"/>
          <p:cNvSpPr>
            <a:spLocks noChangeShapeType="1"/>
          </p:cNvSpPr>
          <p:nvPr/>
        </p:nvSpPr>
        <p:spPr bwMode="auto">
          <a:xfrm flipH="1">
            <a:off x="6676845" y="3055706"/>
            <a:ext cx="448574" cy="405441"/>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2" name="TextBox 41"/>
          <p:cNvSpPr txBox="1"/>
          <p:nvPr/>
        </p:nvSpPr>
        <p:spPr>
          <a:xfrm>
            <a:off x="7107261" y="1978324"/>
            <a:ext cx="1563248" cy="584775"/>
          </a:xfrm>
          <a:prstGeom prst="rect">
            <a:avLst/>
          </a:prstGeom>
          <a:noFill/>
        </p:spPr>
        <p:txBody>
          <a:bodyPr wrap="none" rtlCol="0">
            <a:spAutoFit/>
          </a:bodyPr>
          <a:lstStyle/>
          <a:p>
            <a:r>
              <a:rPr lang="en-US" sz="1600" b="1" dirty="0" smtClean="0">
                <a:solidFill>
                  <a:srgbClr val="F45914"/>
                </a:solidFill>
              </a:rPr>
              <a:t>FXOS8700CQ </a:t>
            </a:r>
          </a:p>
          <a:p>
            <a:r>
              <a:rPr lang="en-US" sz="1600" b="1" dirty="0" smtClean="0">
                <a:solidFill>
                  <a:schemeClr val="accent2"/>
                </a:solidFill>
              </a:rPr>
              <a:t>Accel + Mag </a:t>
            </a:r>
            <a:endParaRPr lang="en-US" sz="1600" b="1" dirty="0">
              <a:solidFill>
                <a:schemeClr val="accent2"/>
              </a:solidFill>
            </a:endParaRPr>
          </a:p>
        </p:txBody>
      </p:sp>
      <p:sp>
        <p:nvSpPr>
          <p:cNvPr id="43" name="Line 10"/>
          <p:cNvSpPr>
            <a:spLocks noChangeShapeType="1"/>
          </p:cNvSpPr>
          <p:nvPr/>
        </p:nvSpPr>
        <p:spPr bwMode="auto">
          <a:xfrm flipH="1">
            <a:off x="5555411" y="2140946"/>
            <a:ext cx="1491653" cy="36266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4" name="TextBox 43"/>
          <p:cNvSpPr txBox="1"/>
          <p:nvPr/>
        </p:nvSpPr>
        <p:spPr>
          <a:xfrm>
            <a:off x="112144" y="2633932"/>
            <a:ext cx="1449436" cy="338554"/>
          </a:xfrm>
          <a:prstGeom prst="rect">
            <a:avLst/>
          </a:prstGeom>
          <a:noFill/>
        </p:spPr>
        <p:txBody>
          <a:bodyPr wrap="none" rtlCol="0">
            <a:spAutoFit/>
          </a:bodyPr>
          <a:lstStyle/>
          <a:p>
            <a:r>
              <a:rPr lang="en-US" sz="1600" b="1" dirty="0" smtClean="0">
                <a:solidFill>
                  <a:schemeClr val="accent2"/>
                </a:solidFill>
              </a:rPr>
              <a:t>K64 Ethernet</a:t>
            </a:r>
            <a:endParaRPr lang="en-US" sz="1600" b="1" dirty="0">
              <a:solidFill>
                <a:schemeClr val="accent2"/>
              </a:solidFill>
            </a:endParaRPr>
          </a:p>
        </p:txBody>
      </p:sp>
      <p:sp>
        <p:nvSpPr>
          <p:cNvPr id="45" name="Line 10"/>
          <p:cNvSpPr>
            <a:spLocks noChangeShapeType="1"/>
          </p:cNvSpPr>
          <p:nvPr/>
        </p:nvSpPr>
        <p:spPr bwMode="auto">
          <a:xfrm>
            <a:off x="1509623" y="2814166"/>
            <a:ext cx="500332" cy="319177"/>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6" name="Line 10"/>
          <p:cNvSpPr>
            <a:spLocks noChangeShapeType="1"/>
          </p:cNvSpPr>
          <p:nvPr/>
        </p:nvSpPr>
        <p:spPr bwMode="auto">
          <a:xfrm flipV="1">
            <a:off x="5296618" y="4047742"/>
            <a:ext cx="284673" cy="139747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7" name="TextBox 46"/>
          <p:cNvSpPr txBox="1"/>
          <p:nvPr/>
        </p:nvSpPr>
        <p:spPr>
          <a:xfrm>
            <a:off x="4330460" y="5408766"/>
            <a:ext cx="4528868" cy="1077218"/>
          </a:xfrm>
          <a:prstGeom prst="rect">
            <a:avLst/>
          </a:prstGeom>
          <a:noFill/>
        </p:spPr>
        <p:txBody>
          <a:bodyPr wrap="square" rtlCol="0">
            <a:spAutoFit/>
          </a:bodyPr>
          <a:lstStyle/>
          <a:p>
            <a:r>
              <a:rPr lang="en-US" sz="1600" b="1" dirty="0" smtClean="0">
                <a:solidFill>
                  <a:srgbClr val="F45914"/>
                </a:solidFill>
              </a:rPr>
              <a:t>MK64FN1M0VLL12</a:t>
            </a:r>
          </a:p>
          <a:p>
            <a:r>
              <a:rPr lang="en-US" sz="1600" b="1" dirty="0" smtClean="0">
                <a:solidFill>
                  <a:srgbClr val="F45914"/>
                </a:solidFill>
              </a:rPr>
              <a:t>120 MHz, Cortex-M4, 1MB Flash, </a:t>
            </a:r>
          </a:p>
          <a:p>
            <a:r>
              <a:rPr lang="en-US" sz="1600" b="1" dirty="0" smtClean="0">
                <a:solidFill>
                  <a:srgbClr val="F45914"/>
                </a:solidFill>
              </a:rPr>
              <a:t>256K SRAM, Ethernet, USB, 16-bit ADC, </a:t>
            </a:r>
          </a:p>
          <a:p>
            <a:r>
              <a:rPr lang="en-US" sz="1600" b="1" dirty="0" smtClean="0">
                <a:solidFill>
                  <a:srgbClr val="F45914"/>
                </a:solidFill>
              </a:rPr>
              <a:t>12-bit DAC, SDHC</a:t>
            </a:r>
            <a:endParaRPr lang="en-US" sz="1600" b="1" dirty="0">
              <a:solidFill>
                <a:srgbClr val="F45914"/>
              </a:solidFill>
            </a:endParaRPr>
          </a:p>
        </p:txBody>
      </p:sp>
      <p:sp>
        <p:nvSpPr>
          <p:cNvPr id="48" name="Rectangle 47"/>
          <p:cNvSpPr/>
          <p:nvPr/>
        </p:nvSpPr>
        <p:spPr>
          <a:xfrm>
            <a:off x="1989829" y="2716400"/>
            <a:ext cx="1270956" cy="9259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FRDM-K64F Hardware </a:t>
            </a:r>
            <a:r>
              <a:rPr lang="en-US" dirty="0" smtClean="0"/>
              <a:t>Overview</a:t>
            </a:r>
            <a:endParaRPr lang="en-US" dirty="0"/>
          </a:p>
        </p:txBody>
      </p:sp>
      <p:sp>
        <p:nvSpPr>
          <p:cNvPr id="40" name="TextBox 39"/>
          <p:cNvSpPr txBox="1"/>
          <p:nvPr/>
        </p:nvSpPr>
        <p:spPr>
          <a:xfrm>
            <a:off x="8686800" y="123825"/>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737757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DM-k64.JPG"/>
          <p:cNvPicPr>
            <a:picLocks noChangeAspect="1"/>
          </p:cNvPicPr>
          <p:nvPr/>
        </p:nvPicPr>
        <p:blipFill>
          <a:blip r:embed="rId2" cstate="print"/>
          <a:stretch>
            <a:fillRect/>
          </a:stretch>
        </p:blipFill>
        <p:spPr>
          <a:xfrm>
            <a:off x="5078505" y="1684244"/>
            <a:ext cx="3581401" cy="2686051"/>
          </a:xfrm>
          <a:prstGeom prst="rect">
            <a:avLst/>
          </a:prstGeom>
        </p:spPr>
      </p:pic>
      <p:sp>
        <p:nvSpPr>
          <p:cNvPr id="2" name="Title 1"/>
          <p:cNvSpPr>
            <a:spLocks noGrp="1"/>
          </p:cNvSpPr>
          <p:nvPr>
            <p:ph type="title"/>
          </p:nvPr>
        </p:nvSpPr>
        <p:spPr/>
        <p:txBody>
          <a:bodyPr/>
          <a:lstStyle/>
          <a:p>
            <a:r>
              <a:rPr lang="en-US" dirty="0"/>
              <a:t>Setting up FRDM-K64F </a:t>
            </a:r>
            <a:r>
              <a:rPr lang="en-US" dirty="0" smtClean="0"/>
              <a:t>Board</a:t>
            </a:r>
            <a:endParaRPr lang="en-US" dirty="0"/>
          </a:p>
        </p:txBody>
      </p:sp>
      <p:sp>
        <p:nvSpPr>
          <p:cNvPr id="11" name="TextBox 10"/>
          <p:cNvSpPr txBox="1"/>
          <p:nvPr/>
        </p:nvSpPr>
        <p:spPr>
          <a:xfrm>
            <a:off x="2387233" y="2249605"/>
            <a:ext cx="1800493" cy="338554"/>
          </a:xfrm>
          <a:prstGeom prst="rect">
            <a:avLst/>
          </a:prstGeom>
          <a:noFill/>
        </p:spPr>
        <p:txBody>
          <a:bodyPr wrap="none" rtlCol="0">
            <a:spAutoFit/>
          </a:bodyPr>
          <a:lstStyle/>
          <a:p>
            <a:r>
              <a:rPr lang="en-US" sz="1600" b="1" dirty="0" smtClean="0">
                <a:solidFill>
                  <a:schemeClr val="accent2"/>
                </a:solidFill>
              </a:rPr>
              <a:t>USB Connection</a:t>
            </a:r>
            <a:endParaRPr lang="en-US" sz="1600" b="1" dirty="0">
              <a:solidFill>
                <a:schemeClr val="accent2"/>
              </a:solidFill>
            </a:endParaRPr>
          </a:p>
        </p:txBody>
      </p:sp>
      <p:sp>
        <p:nvSpPr>
          <p:cNvPr id="13" name="TextBox 12"/>
          <p:cNvSpPr txBox="1"/>
          <p:nvPr/>
        </p:nvSpPr>
        <p:spPr>
          <a:xfrm>
            <a:off x="5975487" y="982122"/>
            <a:ext cx="2616197" cy="338554"/>
          </a:xfrm>
          <a:prstGeom prst="rect">
            <a:avLst/>
          </a:prstGeom>
          <a:noFill/>
        </p:spPr>
        <p:txBody>
          <a:bodyPr wrap="square" rtlCol="0">
            <a:spAutoFit/>
          </a:bodyPr>
          <a:lstStyle/>
          <a:p>
            <a:r>
              <a:rPr lang="en-US" sz="1600" b="1" dirty="0" smtClean="0">
                <a:solidFill>
                  <a:schemeClr val="accent2"/>
                </a:solidFill>
              </a:rPr>
              <a:t>Green LED Solid </a:t>
            </a:r>
            <a:endParaRPr lang="en-US" sz="1600" b="1" dirty="0">
              <a:solidFill>
                <a:schemeClr val="accent2"/>
              </a:solidFill>
            </a:endParaRPr>
          </a:p>
        </p:txBody>
      </p:sp>
      <p:sp>
        <p:nvSpPr>
          <p:cNvPr id="17" name="Line 10"/>
          <p:cNvSpPr>
            <a:spLocks noChangeShapeType="1"/>
          </p:cNvSpPr>
          <p:nvPr/>
        </p:nvSpPr>
        <p:spPr bwMode="auto">
          <a:xfrm>
            <a:off x="4098924" y="2425701"/>
            <a:ext cx="1063625" cy="3174"/>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9" name="Line 10"/>
          <p:cNvSpPr>
            <a:spLocks noChangeShapeType="1"/>
          </p:cNvSpPr>
          <p:nvPr/>
        </p:nvSpPr>
        <p:spPr bwMode="auto">
          <a:xfrm flipH="1">
            <a:off x="6210300" y="1323976"/>
            <a:ext cx="666750" cy="933450"/>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pic>
        <p:nvPicPr>
          <p:cNvPr id="12" name="Picture 2" descr="C:\Users\R80133\AppData\Local\Temp\SNAGHTMLa4f36817.PNG"/>
          <p:cNvPicPr>
            <a:picLocks noChangeAspect="1" noChangeArrowheads="1"/>
          </p:cNvPicPr>
          <p:nvPr/>
        </p:nvPicPr>
        <p:blipFill>
          <a:blip r:embed="rId3" cstate="print"/>
          <a:srcRect/>
          <a:stretch>
            <a:fillRect/>
          </a:stretch>
        </p:blipFill>
        <p:spPr bwMode="auto">
          <a:xfrm>
            <a:off x="902549" y="4289939"/>
            <a:ext cx="3630814" cy="1659608"/>
          </a:xfrm>
          <a:prstGeom prst="rect">
            <a:avLst/>
          </a:prstGeom>
          <a:noFill/>
        </p:spPr>
      </p:pic>
      <p:sp>
        <p:nvSpPr>
          <p:cNvPr id="4" name="Text Placeholder 3"/>
          <p:cNvSpPr>
            <a:spLocks noGrp="1"/>
          </p:cNvSpPr>
          <p:nvPr>
            <p:ph type="body" sz="quarter" idx="10"/>
          </p:nvPr>
        </p:nvSpPr>
        <p:spPr>
          <a:xfrm>
            <a:off x="224642" y="1074189"/>
            <a:ext cx="4853863" cy="4667249"/>
          </a:xfrm>
        </p:spPr>
        <p:txBody>
          <a:bodyPr/>
          <a:lstStyle/>
          <a:p>
            <a:r>
              <a:rPr lang="en-US" dirty="0"/>
              <a:t>Plug-in the USB cable (</a:t>
            </a:r>
            <a:r>
              <a:rPr lang="en-US" dirty="0" err="1"/>
              <a:t>OpenSDA</a:t>
            </a:r>
            <a:r>
              <a:rPr lang="en-US" dirty="0"/>
              <a:t> port)</a:t>
            </a:r>
          </a:p>
          <a:p>
            <a:endParaRPr lang="en-US" dirty="0"/>
          </a:p>
          <a:p>
            <a:endParaRPr lang="en-US" dirty="0"/>
          </a:p>
          <a:p>
            <a:r>
              <a:rPr lang="en-US" dirty="0" smtClean="0"/>
              <a:t>Green </a:t>
            </a:r>
            <a:r>
              <a:rPr lang="en-US" dirty="0"/>
              <a:t>LED should be solid</a:t>
            </a:r>
          </a:p>
          <a:p>
            <a:r>
              <a:rPr lang="en-US" dirty="0"/>
              <a:t>Let the drivers install…you should see this similar message before continuing the lab. </a:t>
            </a:r>
          </a:p>
          <a:p>
            <a:endParaRPr lang="en-US" dirty="0"/>
          </a:p>
          <a:p>
            <a:endParaRPr lang="en-US" dirty="0"/>
          </a:p>
        </p:txBody>
      </p:sp>
      <p:sp>
        <p:nvSpPr>
          <p:cNvPr id="10" name="TextBox 9"/>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69812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a:t>
            </a:r>
            <a:r>
              <a:rPr lang="en-US" dirty="0" err="1"/>
              <a:t>Bootloader</a:t>
            </a:r>
            <a:r>
              <a:rPr lang="en-US" dirty="0"/>
              <a:t> Firmware on FRDM-K64F </a:t>
            </a:r>
            <a:r>
              <a:rPr lang="en-US" dirty="0" smtClean="0"/>
              <a:t>Board</a:t>
            </a:r>
            <a:endParaRPr lang="en-US" dirty="0"/>
          </a:p>
        </p:txBody>
      </p:sp>
      <p:pic>
        <p:nvPicPr>
          <p:cNvPr id="23556" name="Picture 4" descr="C:\Users\R80133\AppData\Local\Temp\SNAGHTMLa4fccdad.PNG"/>
          <p:cNvPicPr>
            <a:picLocks noChangeAspect="1" noChangeArrowheads="1"/>
          </p:cNvPicPr>
          <p:nvPr/>
        </p:nvPicPr>
        <p:blipFill>
          <a:blip r:embed="rId2" cstate="print"/>
          <a:srcRect/>
          <a:stretch>
            <a:fillRect/>
          </a:stretch>
        </p:blipFill>
        <p:spPr bwMode="auto">
          <a:xfrm>
            <a:off x="3725019" y="897618"/>
            <a:ext cx="4390666" cy="2057086"/>
          </a:xfrm>
          <a:prstGeom prst="rect">
            <a:avLst/>
          </a:prstGeom>
          <a:noFill/>
        </p:spPr>
      </p:pic>
      <p:pic>
        <p:nvPicPr>
          <p:cNvPr id="23558" name="Picture 6" descr="C:\Users\R80133\AppData\Local\Temp\SNAGHTMLa50a9e54.PNG"/>
          <p:cNvPicPr>
            <a:picLocks noChangeAspect="1" noChangeArrowheads="1"/>
          </p:cNvPicPr>
          <p:nvPr/>
        </p:nvPicPr>
        <p:blipFill>
          <a:blip r:embed="rId3" cstate="print"/>
          <a:srcRect/>
          <a:stretch>
            <a:fillRect/>
          </a:stretch>
        </p:blipFill>
        <p:spPr bwMode="auto">
          <a:xfrm>
            <a:off x="3725019" y="3407813"/>
            <a:ext cx="5139637" cy="2696403"/>
          </a:xfrm>
          <a:prstGeom prst="rect">
            <a:avLst/>
          </a:prstGeom>
          <a:noFill/>
        </p:spPr>
      </p:pic>
      <p:sp>
        <p:nvSpPr>
          <p:cNvPr id="10" name="Text Placeholder 2"/>
          <p:cNvSpPr>
            <a:spLocks noGrp="1"/>
          </p:cNvSpPr>
          <p:nvPr>
            <p:ph type="body" sz="quarter" idx="10"/>
          </p:nvPr>
        </p:nvSpPr>
        <p:spPr>
          <a:xfrm>
            <a:off x="224642" y="1074189"/>
            <a:ext cx="3356714" cy="4667249"/>
          </a:xfrm>
        </p:spPr>
        <p:txBody>
          <a:bodyPr>
            <a:normAutofit fontScale="92500" lnSpcReduction="10000"/>
          </a:bodyPr>
          <a:lstStyle/>
          <a:p>
            <a:r>
              <a:rPr lang="en-US" dirty="0"/>
              <a:t>You should now see the MBED (drive:) </a:t>
            </a:r>
            <a:r>
              <a:rPr lang="en-US" dirty="0" smtClean="0"/>
              <a:t>appear</a:t>
            </a:r>
          </a:p>
          <a:p>
            <a:endParaRPr lang="en-US" dirty="0"/>
          </a:p>
          <a:p>
            <a:endParaRPr lang="en-US" dirty="0" smtClean="0"/>
          </a:p>
          <a:p>
            <a:endParaRPr lang="en-US" dirty="0"/>
          </a:p>
          <a:p>
            <a:r>
              <a:rPr lang="en-US" dirty="0"/>
              <a:t>Located the file called “</a:t>
            </a:r>
            <a:r>
              <a:rPr lang="en-US" dirty="0" err="1">
                <a:solidFill>
                  <a:schemeClr val="accent2"/>
                </a:solidFill>
              </a:rPr>
              <a:t>freedom_bootloader.bin</a:t>
            </a:r>
            <a:r>
              <a:rPr lang="en-US" dirty="0"/>
              <a:t>”, located here:</a:t>
            </a:r>
            <a:br>
              <a:rPr lang="en-US" dirty="0"/>
            </a:br>
            <a:r>
              <a:rPr lang="en-US" i="1" dirty="0">
                <a:solidFill>
                  <a:schemeClr val="accent2"/>
                </a:solidFill>
              </a:rPr>
              <a:t>C:\FTF-DES-1299\Kinetis_Bootloader_1_2_0\targets\MK64F12\binaries</a:t>
            </a:r>
          </a:p>
          <a:p>
            <a:r>
              <a:rPr lang="en-US" dirty="0"/>
              <a:t>Drag and drop the file “</a:t>
            </a:r>
            <a:r>
              <a:rPr lang="en-US" dirty="0" err="1">
                <a:solidFill>
                  <a:schemeClr val="accent2"/>
                </a:solidFill>
              </a:rPr>
              <a:t>freedom_bootloader.bin</a:t>
            </a:r>
            <a:r>
              <a:rPr lang="en-US" dirty="0"/>
              <a:t>” onto MBED(drive:) </a:t>
            </a:r>
          </a:p>
          <a:p>
            <a:endParaRPr lang="en-US" dirty="0"/>
          </a:p>
          <a:p>
            <a:endParaRPr lang="en-US" dirty="0"/>
          </a:p>
        </p:txBody>
      </p:sp>
      <p:sp>
        <p:nvSpPr>
          <p:cNvPr id="6" name="TextBox 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62416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Connecting to the “Kinetis Updater”</a:t>
            </a:r>
            <a:endParaRPr lang="en-US" dirty="0"/>
          </a:p>
        </p:txBody>
      </p:sp>
      <p:pic>
        <p:nvPicPr>
          <p:cNvPr id="24578" name="Picture 2" descr="C:\Users\R80133\AppData\Local\Temp\SNAGHTMLa50f8816.PNG"/>
          <p:cNvPicPr>
            <a:picLocks noChangeAspect="1" noChangeArrowheads="1"/>
          </p:cNvPicPr>
          <p:nvPr/>
        </p:nvPicPr>
        <p:blipFill>
          <a:blip r:embed="rId2" cstate="print"/>
          <a:srcRect/>
          <a:stretch>
            <a:fillRect/>
          </a:stretch>
        </p:blipFill>
        <p:spPr bwMode="auto">
          <a:xfrm>
            <a:off x="1816950" y="2024241"/>
            <a:ext cx="5000625" cy="3438526"/>
          </a:xfrm>
          <a:prstGeom prst="rect">
            <a:avLst/>
          </a:prstGeom>
          <a:noFill/>
        </p:spPr>
      </p:pic>
      <p:sp>
        <p:nvSpPr>
          <p:cNvPr id="3" name="Text Placeholder 2"/>
          <p:cNvSpPr>
            <a:spLocks noGrp="1"/>
          </p:cNvSpPr>
          <p:nvPr>
            <p:ph type="body" sz="quarter" idx="10"/>
          </p:nvPr>
        </p:nvSpPr>
        <p:spPr>
          <a:xfrm>
            <a:off x="224642" y="1074190"/>
            <a:ext cx="8747266" cy="950052"/>
          </a:xfrm>
        </p:spPr>
        <p:txBody>
          <a:bodyPr>
            <a:normAutofit fontScale="92500"/>
          </a:bodyPr>
          <a:lstStyle/>
          <a:p>
            <a:r>
              <a:rPr lang="en-US" dirty="0"/>
              <a:t>Open the program </a:t>
            </a:r>
            <a:r>
              <a:rPr lang="en-US" dirty="0">
                <a:solidFill>
                  <a:schemeClr val="accent2"/>
                </a:solidFill>
              </a:rPr>
              <a:t>KinetisUpdater.exe</a:t>
            </a:r>
            <a:r>
              <a:rPr lang="en-US" dirty="0"/>
              <a:t> located at: </a:t>
            </a:r>
            <a:br>
              <a:rPr lang="en-US" dirty="0"/>
            </a:br>
            <a:r>
              <a:rPr lang="en-US" i="1" dirty="0">
                <a:solidFill>
                  <a:schemeClr val="accent2"/>
                </a:solidFill>
              </a:rPr>
              <a:t>C:\FTF-DES-F1299\Kinetis_Bootloader_1_2_0\bin\win\KinetisUpdater</a:t>
            </a:r>
          </a:p>
          <a:p>
            <a:endParaRPr lang="en-US" dirty="0"/>
          </a:p>
        </p:txBody>
      </p:sp>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55122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Connecting to the “Kinetis Updater” – using HID</a:t>
            </a:r>
            <a:endParaRPr lang="en-US" dirty="0"/>
          </a:p>
        </p:txBody>
      </p:sp>
      <p:pic>
        <p:nvPicPr>
          <p:cNvPr id="25602" name="Picture 2"/>
          <p:cNvPicPr>
            <a:picLocks noChangeAspect="1" noChangeArrowheads="1"/>
          </p:cNvPicPr>
          <p:nvPr/>
        </p:nvPicPr>
        <p:blipFill>
          <a:blip r:embed="rId2" cstate="print"/>
          <a:srcRect/>
          <a:stretch>
            <a:fillRect/>
          </a:stretch>
        </p:blipFill>
        <p:spPr bwMode="auto">
          <a:xfrm>
            <a:off x="4389442" y="825125"/>
            <a:ext cx="4147634" cy="2688336"/>
          </a:xfrm>
          <a:prstGeom prst="rect">
            <a:avLst/>
          </a:prstGeom>
          <a:noFill/>
          <a:ln w="9525">
            <a:noFill/>
            <a:miter lim="800000"/>
            <a:headEnd/>
            <a:tailEnd/>
          </a:ln>
        </p:spPr>
      </p:pic>
      <p:pic>
        <p:nvPicPr>
          <p:cNvPr id="25604" name="Picture 4" descr="C:\Users\R80133\AppData\Local\Temp\SNAGHTMLa51bdf4a.PNG"/>
          <p:cNvPicPr>
            <a:picLocks noChangeAspect="1" noChangeArrowheads="1"/>
          </p:cNvPicPr>
          <p:nvPr/>
        </p:nvPicPr>
        <p:blipFill>
          <a:blip r:embed="rId3" cstate="print"/>
          <a:srcRect/>
          <a:stretch>
            <a:fillRect/>
          </a:stretch>
        </p:blipFill>
        <p:spPr bwMode="auto">
          <a:xfrm>
            <a:off x="4779090" y="3573238"/>
            <a:ext cx="4152900" cy="1581151"/>
          </a:xfrm>
          <a:prstGeom prst="rect">
            <a:avLst/>
          </a:prstGeom>
          <a:noFill/>
        </p:spPr>
      </p:pic>
      <p:sp>
        <p:nvSpPr>
          <p:cNvPr id="9" name="Line 10"/>
          <p:cNvSpPr>
            <a:spLocks noChangeShapeType="1"/>
          </p:cNvSpPr>
          <p:nvPr/>
        </p:nvSpPr>
        <p:spPr bwMode="auto">
          <a:xfrm>
            <a:off x="4031087" y="4353058"/>
            <a:ext cx="2665927" cy="77273"/>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pic>
        <p:nvPicPr>
          <p:cNvPr id="25606" name="Picture 6" descr="C:\Users\R80133\AppData\Local\Temp\SNAGHTMLa51f55a1.PNG"/>
          <p:cNvPicPr>
            <a:picLocks noChangeAspect="1" noChangeArrowheads="1"/>
          </p:cNvPicPr>
          <p:nvPr/>
        </p:nvPicPr>
        <p:blipFill>
          <a:blip r:embed="rId4" cstate="print"/>
          <a:srcRect/>
          <a:stretch>
            <a:fillRect/>
          </a:stretch>
        </p:blipFill>
        <p:spPr bwMode="auto">
          <a:xfrm>
            <a:off x="4794429" y="5016969"/>
            <a:ext cx="3267746" cy="1683817"/>
          </a:xfrm>
          <a:prstGeom prst="rect">
            <a:avLst/>
          </a:prstGeom>
          <a:noFill/>
        </p:spPr>
      </p:pic>
      <p:sp>
        <p:nvSpPr>
          <p:cNvPr id="10" name="Line 10"/>
          <p:cNvSpPr>
            <a:spLocks noChangeShapeType="1"/>
          </p:cNvSpPr>
          <p:nvPr/>
        </p:nvSpPr>
        <p:spPr bwMode="auto">
          <a:xfrm>
            <a:off x="3397876" y="5136523"/>
            <a:ext cx="2384738" cy="813516"/>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sp>
        <p:nvSpPr>
          <p:cNvPr id="11" name="Text Placeholder 2"/>
          <p:cNvSpPr>
            <a:spLocks noGrp="1"/>
          </p:cNvSpPr>
          <p:nvPr>
            <p:ph type="body" sz="quarter" idx="10"/>
          </p:nvPr>
        </p:nvSpPr>
        <p:spPr>
          <a:xfrm>
            <a:off x="224642" y="1074189"/>
            <a:ext cx="4042558" cy="4667249"/>
          </a:xfrm>
        </p:spPr>
        <p:txBody>
          <a:bodyPr>
            <a:normAutofit lnSpcReduction="10000"/>
          </a:bodyPr>
          <a:lstStyle/>
          <a:p>
            <a:r>
              <a:rPr lang="en-US" dirty="0"/>
              <a:t>Move the USB micro cable from the top USB (</a:t>
            </a:r>
            <a:r>
              <a:rPr lang="en-US" dirty="0" err="1"/>
              <a:t>OpenSDA</a:t>
            </a:r>
            <a:r>
              <a:rPr lang="en-US" dirty="0"/>
              <a:t>) connector to the bottom USB connector (J22).   We are now communicating with the USB port on the K64F MCU directly</a:t>
            </a:r>
            <a:r>
              <a:rPr lang="en-US" dirty="0" smtClean="0"/>
              <a:t>.</a:t>
            </a:r>
          </a:p>
          <a:p>
            <a:endParaRPr lang="en-US" dirty="0"/>
          </a:p>
          <a:p>
            <a:r>
              <a:rPr lang="en-US" dirty="0"/>
              <a:t>On the “</a:t>
            </a:r>
            <a:r>
              <a:rPr lang="en-US" dirty="0" err="1"/>
              <a:t>KinetisUpdater</a:t>
            </a:r>
            <a:r>
              <a:rPr lang="en-US" dirty="0"/>
              <a:t>” GUI, follow these steps:</a:t>
            </a:r>
          </a:p>
          <a:p>
            <a:pPr marL="457200" indent="-282575">
              <a:buFont typeface="+mj-lt"/>
              <a:buAutoNum type="arabicPeriod"/>
            </a:pPr>
            <a:r>
              <a:rPr lang="en-US" dirty="0"/>
              <a:t>Press the “Select Device”</a:t>
            </a:r>
          </a:p>
          <a:p>
            <a:pPr marL="457200" indent="-282575">
              <a:buFont typeface="+mj-lt"/>
              <a:buAutoNum type="arabicPeriod"/>
            </a:pPr>
            <a:r>
              <a:rPr lang="en-US" dirty="0"/>
              <a:t>Drop down the “Device” box and select “HID-compliant device”</a:t>
            </a:r>
          </a:p>
          <a:p>
            <a:endParaRPr lang="en-US" dirty="0"/>
          </a:p>
          <a:p>
            <a:endParaRPr lang="en-US" dirty="0"/>
          </a:p>
        </p:txBody>
      </p:sp>
      <p:sp>
        <p:nvSpPr>
          <p:cNvPr id="12" name="TextBox 11"/>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023603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p:cNvSpPr>
            <a:spLocks noGrp="1"/>
          </p:cNvSpPr>
          <p:nvPr>
            <p:ph type="body" sz="quarter" idx="10"/>
          </p:nvPr>
        </p:nvSpPr>
        <p:spPr>
          <a:xfrm>
            <a:off x="224642" y="1074189"/>
            <a:ext cx="4464297" cy="5326611"/>
          </a:xfrm>
        </p:spPr>
        <p:txBody>
          <a:bodyPr>
            <a:normAutofit fontScale="85000" lnSpcReduction="20000"/>
          </a:bodyPr>
          <a:lstStyle/>
          <a:p>
            <a:r>
              <a:rPr lang="en-US" dirty="0"/>
              <a:t>You should now see the “</a:t>
            </a:r>
            <a:r>
              <a:rPr lang="en-US" dirty="0" err="1"/>
              <a:t>Kinetis</a:t>
            </a:r>
            <a:r>
              <a:rPr lang="en-US" dirty="0"/>
              <a:t> Update GUI is </a:t>
            </a:r>
            <a:r>
              <a:rPr lang="en-US" dirty="0" smtClean="0"/>
              <a:t>now </a:t>
            </a:r>
            <a:r>
              <a:rPr lang="en-US" dirty="0"/>
              <a:t>“Connected”.</a:t>
            </a:r>
          </a:p>
          <a:p>
            <a:pPr marL="174625" indent="0">
              <a:buNone/>
            </a:pPr>
            <a:r>
              <a:rPr lang="en-US" u="sng" dirty="0" smtClean="0"/>
              <a:t>Do </a:t>
            </a:r>
            <a:r>
              <a:rPr lang="en-US" u="sng" dirty="0"/>
              <a:t>not continue </a:t>
            </a:r>
            <a:r>
              <a:rPr lang="en-US" dirty="0"/>
              <a:t>the </a:t>
            </a:r>
            <a:r>
              <a:rPr lang="en-US" dirty="0" smtClean="0"/>
              <a:t>lab if </a:t>
            </a:r>
            <a:r>
              <a:rPr lang="en-US" dirty="0"/>
              <a:t>the </a:t>
            </a:r>
            <a:r>
              <a:rPr lang="en-US" dirty="0">
                <a:solidFill>
                  <a:schemeClr val="accent3"/>
                </a:solidFill>
              </a:rPr>
              <a:t>green dot </a:t>
            </a:r>
            <a:r>
              <a:rPr lang="en-US" dirty="0"/>
              <a:t>does not appear connected</a:t>
            </a:r>
            <a:r>
              <a:rPr lang="en-US" dirty="0" smtClean="0"/>
              <a:t>.</a:t>
            </a:r>
          </a:p>
          <a:p>
            <a:pPr marL="0" indent="0">
              <a:buNone/>
            </a:pPr>
            <a:endParaRPr lang="en-US" dirty="0"/>
          </a:p>
          <a:p>
            <a:pPr marL="0" indent="0">
              <a:buNone/>
            </a:pPr>
            <a:endParaRPr lang="en-US" dirty="0" smtClean="0"/>
          </a:p>
          <a:p>
            <a:r>
              <a:rPr lang="en-US" dirty="0"/>
              <a:t>Press the “Home” in the upper </a:t>
            </a:r>
            <a:r>
              <a:rPr lang="en-US" dirty="0" smtClean="0"/>
              <a:t>right </a:t>
            </a:r>
            <a:r>
              <a:rPr lang="en-US" dirty="0"/>
              <a:t>corner. </a:t>
            </a:r>
          </a:p>
          <a:p>
            <a:r>
              <a:rPr lang="en-US" dirty="0"/>
              <a:t>On the “</a:t>
            </a:r>
            <a:r>
              <a:rPr lang="en-US" dirty="0" err="1"/>
              <a:t>KinetisUpdater</a:t>
            </a:r>
            <a:r>
              <a:rPr lang="en-US" dirty="0"/>
              <a:t>” GUI, follow these steps:</a:t>
            </a:r>
          </a:p>
          <a:p>
            <a:pPr marL="457200" indent="-282575">
              <a:buFont typeface="+mj-lt"/>
              <a:buAutoNum type="arabicPeriod"/>
            </a:pPr>
            <a:r>
              <a:rPr lang="en-US" dirty="0"/>
              <a:t>Press the “Select Image”</a:t>
            </a:r>
          </a:p>
          <a:p>
            <a:pPr marL="457200" indent="-282575">
              <a:buFont typeface="+mj-lt"/>
              <a:buAutoNum type="arabicPeriod"/>
            </a:pPr>
            <a:r>
              <a:rPr lang="en-US" dirty="0"/>
              <a:t>Press the “Browse” and locate this file:</a:t>
            </a:r>
          </a:p>
          <a:p>
            <a:pPr marL="457200" indent="-282575">
              <a:buFont typeface="+mj-lt"/>
              <a:buAutoNum type="arabicPeriod"/>
            </a:pPr>
            <a:endParaRPr lang="en-US" dirty="0"/>
          </a:p>
          <a:p>
            <a:pPr marL="457200" indent="-282575">
              <a:buFont typeface="+mj-lt"/>
              <a:buAutoNum type="arabicPeriod"/>
            </a:pPr>
            <a:endParaRPr lang="en-US" dirty="0"/>
          </a:p>
          <a:p>
            <a:pPr marL="457200" indent="-282575">
              <a:buFont typeface="+mj-lt"/>
              <a:buAutoNum type="arabicPeriod"/>
            </a:pPr>
            <a:r>
              <a:rPr lang="en-US" dirty="0"/>
              <a:t>You should have this .bin file appear </a:t>
            </a:r>
            <a:r>
              <a:rPr lang="en-US" dirty="0" smtClean="0"/>
              <a:t>as </a:t>
            </a:r>
            <a:r>
              <a:rPr lang="en-US" dirty="0"/>
              <a:t>the “Image file:”</a:t>
            </a:r>
            <a:br>
              <a:rPr lang="en-US" dirty="0"/>
            </a:br>
            <a:endParaRPr lang="en-US" dirty="0"/>
          </a:p>
          <a:p>
            <a:pPr marL="0" indent="0">
              <a:buNone/>
            </a:pPr>
            <a:endParaRPr lang="en-US" dirty="0"/>
          </a:p>
          <a:p>
            <a:endParaRPr lang="en-US" dirty="0"/>
          </a:p>
          <a:p>
            <a:endParaRPr lang="en-US" dirty="0"/>
          </a:p>
        </p:txBody>
      </p:sp>
      <p:sp>
        <p:nvSpPr>
          <p:cNvPr id="4" name="Title 1"/>
          <p:cNvSpPr>
            <a:spLocks noGrp="1"/>
          </p:cNvSpPr>
          <p:nvPr>
            <p:ph type="title"/>
          </p:nvPr>
        </p:nvSpPr>
        <p:spPr>
          <a:xfrm>
            <a:off x="224643" y="276225"/>
            <a:ext cx="5030968" cy="654050"/>
          </a:xfrm>
        </p:spPr>
        <p:txBody>
          <a:bodyPr/>
          <a:lstStyle/>
          <a:p>
            <a:r>
              <a:rPr lang="en-US" dirty="0" smtClean="0"/>
              <a:t>Programming an Application using the “Kinetis Updater”</a:t>
            </a:r>
            <a:endParaRPr lang="en-US" dirty="0"/>
          </a:p>
        </p:txBody>
      </p:sp>
      <p:pic>
        <p:nvPicPr>
          <p:cNvPr id="26628" name="Picture 4" descr="C:\Users\R80133\AppData\Local\Temp\SNAGHTMLa5266673.PNG"/>
          <p:cNvPicPr>
            <a:picLocks noChangeAspect="1" noChangeArrowheads="1"/>
          </p:cNvPicPr>
          <p:nvPr/>
        </p:nvPicPr>
        <p:blipFill>
          <a:blip r:embed="rId2" cstate="print"/>
          <a:srcRect/>
          <a:stretch>
            <a:fillRect/>
          </a:stretch>
        </p:blipFill>
        <p:spPr bwMode="auto">
          <a:xfrm>
            <a:off x="4688939" y="504534"/>
            <a:ext cx="4248999" cy="2921693"/>
          </a:xfrm>
          <a:prstGeom prst="rect">
            <a:avLst/>
          </a:prstGeom>
          <a:noFill/>
        </p:spPr>
      </p:pic>
      <p:sp>
        <p:nvSpPr>
          <p:cNvPr id="7" name="Line 10"/>
          <p:cNvSpPr>
            <a:spLocks noChangeShapeType="1"/>
          </p:cNvSpPr>
          <p:nvPr/>
        </p:nvSpPr>
        <p:spPr bwMode="auto">
          <a:xfrm>
            <a:off x="4191000" y="1488695"/>
            <a:ext cx="638576" cy="1215869"/>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pic>
        <p:nvPicPr>
          <p:cNvPr id="26630" name="Picture 6" descr="C:\Users\R80133\AppData\Local\Temp\SNAGHTMLa528a8c0.PNG"/>
          <p:cNvPicPr>
            <a:picLocks noChangeAspect="1" noChangeArrowheads="1"/>
          </p:cNvPicPr>
          <p:nvPr/>
        </p:nvPicPr>
        <p:blipFill>
          <a:blip r:embed="rId3" cstate="print"/>
          <a:srcRect/>
          <a:stretch>
            <a:fillRect/>
          </a:stretch>
        </p:blipFill>
        <p:spPr bwMode="auto">
          <a:xfrm>
            <a:off x="6877050" y="3586431"/>
            <a:ext cx="2266950" cy="1143001"/>
          </a:xfrm>
          <a:prstGeom prst="rect">
            <a:avLst/>
          </a:prstGeom>
          <a:noFill/>
        </p:spPr>
      </p:pic>
      <p:sp>
        <p:nvSpPr>
          <p:cNvPr id="12" name="TextBox 11"/>
          <p:cNvSpPr txBox="1"/>
          <p:nvPr/>
        </p:nvSpPr>
        <p:spPr>
          <a:xfrm>
            <a:off x="927279" y="5318975"/>
            <a:ext cx="7856113" cy="386366"/>
          </a:xfrm>
          <a:prstGeom prst="rect">
            <a:avLst/>
          </a:prstGeom>
          <a:noFill/>
        </p:spPr>
        <p:txBody>
          <a:bodyPr wrap="square" lIns="91440" tIns="45720" rIns="91440" rtlCol="0" anchor="t">
            <a:noAutofit/>
          </a:bodyPr>
          <a:lstStyle/>
          <a:p>
            <a:endParaRPr lang="en-US" sz="1500" dirty="0" smtClean="0">
              <a:solidFill>
                <a:schemeClr val="accent4">
                  <a:lumMod val="50000"/>
                </a:schemeClr>
              </a:solidFill>
            </a:endParaRPr>
          </a:p>
        </p:txBody>
      </p:sp>
      <p:sp>
        <p:nvSpPr>
          <p:cNvPr id="13" name="Rectangle 12"/>
          <p:cNvSpPr/>
          <p:nvPr/>
        </p:nvSpPr>
        <p:spPr>
          <a:xfrm>
            <a:off x="651457" y="4518060"/>
            <a:ext cx="8873543" cy="587340"/>
          </a:xfrm>
          <a:prstGeom prst="rect">
            <a:avLst/>
          </a:prstGeom>
        </p:spPr>
        <p:txBody>
          <a:bodyPr wrap="square">
            <a:spAutoFit/>
          </a:bodyPr>
          <a:lstStyle/>
          <a:p>
            <a:pPr marL="457200" indent="-457200">
              <a:spcBef>
                <a:spcPts val="431"/>
              </a:spcBef>
              <a:spcAft>
                <a:spcPts val="56"/>
              </a:spcAft>
              <a:buClr>
                <a:schemeClr val="tx1">
                  <a:lumMod val="85000"/>
                  <a:lumOff val="15000"/>
                </a:schemeClr>
              </a:buClr>
              <a:buSzPct val="80000"/>
            </a:pPr>
            <a:r>
              <a:rPr lang="en-US" sz="1400" b="1" i="1" dirty="0" smtClean="0">
                <a:solidFill>
                  <a:srgbClr val="FF0000"/>
                </a:solidFill>
              </a:rPr>
              <a:t>C:\Kinetis_Bootloader_1_2_0_rc1.1\Kinetis_Bootloader_1_2_0\apps\led_demo\</a:t>
            </a:r>
          </a:p>
          <a:p>
            <a:pPr marL="457200" indent="-457200">
              <a:spcBef>
                <a:spcPts val="431"/>
              </a:spcBef>
              <a:spcAft>
                <a:spcPts val="56"/>
              </a:spcAft>
              <a:buClr>
                <a:schemeClr val="tx1">
                  <a:lumMod val="85000"/>
                  <a:lumOff val="15000"/>
                </a:schemeClr>
              </a:buClr>
              <a:buSzPct val="80000"/>
            </a:pPr>
            <a:r>
              <a:rPr lang="en-US" sz="1400" b="1" i="1" dirty="0" smtClean="0">
                <a:solidFill>
                  <a:srgbClr val="FF0000"/>
                </a:solidFill>
              </a:rPr>
              <a:t>binaries\</a:t>
            </a:r>
            <a:r>
              <a:rPr lang="en-US" sz="1400" b="1" kern="0" dirty="0" smtClean="0">
                <a:solidFill>
                  <a:srgbClr val="FF0000"/>
                </a:solidFill>
              </a:rPr>
              <a:t> led_demo_FRDM-K64F_a000.bin</a:t>
            </a:r>
            <a:endParaRPr lang="en-US" sz="1400" b="1" kern="0" dirty="0" smtClean="0">
              <a:solidFill>
                <a:srgbClr val="000000"/>
              </a:solidFill>
            </a:endParaRPr>
          </a:p>
        </p:txBody>
      </p:sp>
      <p:pic>
        <p:nvPicPr>
          <p:cNvPr id="26632" name="Picture 8" descr="C:\Users\R80133\AppData\Local\Temp\SNAGHTMLa52f1d34.PNG"/>
          <p:cNvPicPr>
            <a:picLocks noChangeAspect="1" noChangeArrowheads="1"/>
          </p:cNvPicPr>
          <p:nvPr/>
        </p:nvPicPr>
        <p:blipFill>
          <a:blip r:embed="rId4" cstate="print"/>
          <a:srcRect/>
          <a:stretch>
            <a:fillRect/>
          </a:stretch>
        </p:blipFill>
        <p:spPr bwMode="auto">
          <a:xfrm>
            <a:off x="5255611" y="5063498"/>
            <a:ext cx="3522537" cy="1794501"/>
          </a:xfrm>
          <a:prstGeom prst="rect">
            <a:avLst/>
          </a:prstGeom>
          <a:noFill/>
        </p:spPr>
      </p:pic>
      <p:pic>
        <p:nvPicPr>
          <p:cNvPr id="16" name="Picture 5"/>
          <p:cNvPicPr>
            <a:picLocks noChangeAspect="1" noChangeArrowheads="1"/>
          </p:cNvPicPr>
          <p:nvPr/>
        </p:nvPicPr>
        <p:blipFill>
          <a:blip r:embed="rId5" cstate="print"/>
          <a:srcRect/>
          <a:stretch>
            <a:fillRect/>
          </a:stretch>
        </p:blipFill>
        <p:spPr bwMode="auto">
          <a:xfrm>
            <a:off x="1371600" y="2965143"/>
            <a:ext cx="557816" cy="309898"/>
          </a:xfrm>
          <a:prstGeom prst="rect">
            <a:avLst/>
          </a:prstGeom>
          <a:noFill/>
          <a:ln w="9525">
            <a:noFill/>
            <a:miter lim="800000"/>
            <a:headEnd/>
            <a:tailEnd/>
          </a:ln>
        </p:spPr>
      </p:pic>
      <p:sp>
        <p:nvSpPr>
          <p:cNvPr id="17" name="Line 10"/>
          <p:cNvSpPr>
            <a:spLocks noChangeShapeType="1"/>
          </p:cNvSpPr>
          <p:nvPr/>
        </p:nvSpPr>
        <p:spPr bwMode="auto">
          <a:xfrm>
            <a:off x="4299397" y="3984647"/>
            <a:ext cx="2975020" cy="301871"/>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sp>
        <p:nvSpPr>
          <p:cNvPr id="11" name="Line 10"/>
          <p:cNvSpPr>
            <a:spLocks noChangeShapeType="1"/>
          </p:cNvSpPr>
          <p:nvPr/>
        </p:nvSpPr>
        <p:spPr bwMode="auto">
          <a:xfrm>
            <a:off x="3322749" y="5705341"/>
            <a:ext cx="2640169" cy="283335"/>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sp>
        <p:nvSpPr>
          <p:cNvPr id="14" name="TextBox 1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26383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Programming an Application using the “Kinetis Updater”</a:t>
            </a:r>
            <a:endParaRPr lang="en-US" dirty="0"/>
          </a:p>
        </p:txBody>
      </p:sp>
      <p:sp>
        <p:nvSpPr>
          <p:cNvPr id="2" name="Text Placeholder 1"/>
          <p:cNvSpPr>
            <a:spLocks noGrp="1"/>
          </p:cNvSpPr>
          <p:nvPr>
            <p:ph type="body" sz="quarter" idx="10"/>
          </p:nvPr>
        </p:nvSpPr>
        <p:spPr>
          <a:xfrm>
            <a:off x="224642" y="1074189"/>
            <a:ext cx="4366944" cy="5174211"/>
          </a:xfrm>
        </p:spPr>
        <p:txBody>
          <a:bodyPr/>
          <a:lstStyle/>
          <a:p>
            <a:pPr marL="0" indent="0">
              <a:buNone/>
            </a:pPr>
            <a:r>
              <a:rPr lang="en-US" dirty="0" smtClean="0"/>
              <a:t>3. Change </a:t>
            </a:r>
            <a:r>
              <a:rPr lang="en-US" dirty="0"/>
              <a:t>the “Base address” to 0x0000A000</a:t>
            </a:r>
          </a:p>
          <a:p>
            <a:endParaRPr lang="en-US" dirty="0"/>
          </a:p>
          <a:p>
            <a:pPr marL="0" indent="0">
              <a:buNone/>
            </a:pPr>
            <a:r>
              <a:rPr lang="en-US" dirty="0" smtClean="0"/>
              <a:t>3. Press </a:t>
            </a:r>
            <a:r>
              <a:rPr lang="en-US" dirty="0"/>
              <a:t>the “Home” Button in the upper right corner.</a:t>
            </a:r>
          </a:p>
          <a:p>
            <a:endParaRPr lang="en-US" dirty="0"/>
          </a:p>
          <a:p>
            <a:pPr marL="0" indent="0">
              <a:buNone/>
            </a:pPr>
            <a:r>
              <a:rPr lang="en-US" dirty="0" smtClean="0"/>
              <a:t>3. Press </a:t>
            </a:r>
            <a:r>
              <a:rPr lang="en-US" dirty="0"/>
              <a:t>the “Update” button</a:t>
            </a:r>
          </a:p>
          <a:p>
            <a:endParaRPr lang="en-US" dirty="0"/>
          </a:p>
          <a:p>
            <a:pPr marL="0" indent="0">
              <a:buNone/>
            </a:pPr>
            <a:r>
              <a:rPr lang="en-US" dirty="0" smtClean="0"/>
              <a:t>4. Press </a:t>
            </a:r>
            <a:r>
              <a:rPr lang="en-US" dirty="0"/>
              <a:t>the “Update” on the next screen</a:t>
            </a:r>
          </a:p>
          <a:p>
            <a:endParaRPr lang="en-US" dirty="0"/>
          </a:p>
        </p:txBody>
      </p:sp>
      <p:pic>
        <p:nvPicPr>
          <p:cNvPr id="27650" name="Picture 2" descr="C:\Users\R80133\AppData\Local\Temp\SNAGHTMLa533af65.PNG"/>
          <p:cNvPicPr>
            <a:picLocks noChangeAspect="1" noChangeArrowheads="1"/>
          </p:cNvPicPr>
          <p:nvPr/>
        </p:nvPicPr>
        <p:blipFill>
          <a:blip r:embed="rId2" cstate="print"/>
          <a:srcRect/>
          <a:stretch>
            <a:fillRect/>
          </a:stretch>
        </p:blipFill>
        <p:spPr bwMode="auto">
          <a:xfrm>
            <a:off x="4611665" y="785499"/>
            <a:ext cx="4371975" cy="2609851"/>
          </a:xfrm>
          <a:prstGeom prst="rect">
            <a:avLst/>
          </a:prstGeom>
          <a:noFill/>
        </p:spPr>
      </p:pic>
      <p:sp>
        <p:nvSpPr>
          <p:cNvPr id="7" name="Line 10"/>
          <p:cNvSpPr>
            <a:spLocks noChangeShapeType="1"/>
          </p:cNvSpPr>
          <p:nvPr/>
        </p:nvSpPr>
        <p:spPr bwMode="auto">
          <a:xfrm>
            <a:off x="2133600" y="1600200"/>
            <a:ext cx="3455831" cy="640724"/>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pic>
        <p:nvPicPr>
          <p:cNvPr id="27652" name="Picture 4" descr="C:\Users\R80133\AppData\Local\Temp\SNAGHTMLa5370985.PNG"/>
          <p:cNvPicPr>
            <a:picLocks noChangeAspect="1" noChangeArrowheads="1"/>
          </p:cNvPicPr>
          <p:nvPr/>
        </p:nvPicPr>
        <p:blipFill>
          <a:blip r:embed="rId3" cstate="print"/>
          <a:srcRect/>
          <a:stretch>
            <a:fillRect/>
          </a:stretch>
        </p:blipFill>
        <p:spPr bwMode="auto">
          <a:xfrm>
            <a:off x="4611666" y="3294733"/>
            <a:ext cx="2690656" cy="1601107"/>
          </a:xfrm>
          <a:prstGeom prst="rect">
            <a:avLst/>
          </a:prstGeom>
          <a:noFill/>
        </p:spPr>
      </p:pic>
      <p:pic>
        <p:nvPicPr>
          <p:cNvPr id="27653" name="Picture 5"/>
          <p:cNvPicPr>
            <a:picLocks noChangeAspect="1" noChangeArrowheads="1"/>
          </p:cNvPicPr>
          <p:nvPr/>
        </p:nvPicPr>
        <p:blipFill>
          <a:blip r:embed="rId4" cstate="print"/>
          <a:srcRect/>
          <a:stretch>
            <a:fillRect/>
          </a:stretch>
        </p:blipFill>
        <p:spPr bwMode="auto">
          <a:xfrm>
            <a:off x="2720050" y="2569756"/>
            <a:ext cx="557816" cy="309898"/>
          </a:xfrm>
          <a:prstGeom prst="rect">
            <a:avLst/>
          </a:prstGeom>
          <a:noFill/>
          <a:ln w="9525">
            <a:noFill/>
            <a:miter lim="800000"/>
            <a:headEnd/>
            <a:tailEnd/>
          </a:ln>
        </p:spPr>
      </p:pic>
      <p:sp>
        <p:nvSpPr>
          <p:cNvPr id="10" name="Line 10"/>
          <p:cNvSpPr>
            <a:spLocks noChangeShapeType="1"/>
          </p:cNvSpPr>
          <p:nvPr/>
        </p:nvSpPr>
        <p:spPr bwMode="auto">
          <a:xfrm>
            <a:off x="2908479" y="3706968"/>
            <a:ext cx="3144591" cy="594575"/>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pic>
        <p:nvPicPr>
          <p:cNvPr id="27657" name="Picture 9" descr="C:\Users\R80133\AppData\Local\Temp\SNAGHTMLa53a933e.PNG"/>
          <p:cNvPicPr>
            <a:picLocks noChangeAspect="1" noChangeArrowheads="1"/>
          </p:cNvPicPr>
          <p:nvPr/>
        </p:nvPicPr>
        <p:blipFill>
          <a:blip r:embed="rId5" cstate="print"/>
          <a:srcRect/>
          <a:stretch>
            <a:fillRect/>
          </a:stretch>
        </p:blipFill>
        <p:spPr bwMode="auto">
          <a:xfrm>
            <a:off x="4591586" y="4992821"/>
            <a:ext cx="2620582" cy="1419029"/>
          </a:xfrm>
          <a:prstGeom prst="rect">
            <a:avLst/>
          </a:prstGeom>
          <a:noFill/>
        </p:spPr>
      </p:pic>
      <p:sp>
        <p:nvSpPr>
          <p:cNvPr id="13" name="Line 10"/>
          <p:cNvSpPr>
            <a:spLocks noChangeShapeType="1"/>
          </p:cNvSpPr>
          <p:nvPr/>
        </p:nvSpPr>
        <p:spPr bwMode="auto">
          <a:xfrm>
            <a:off x="2687393" y="4605382"/>
            <a:ext cx="3030828" cy="1306021"/>
          </a:xfrm>
          <a:prstGeom prst="line">
            <a:avLst/>
          </a:prstGeom>
          <a:solidFill>
            <a:schemeClr val="tx1"/>
          </a:solidFill>
          <a:ln w="76200">
            <a:solidFill>
              <a:schemeClr val="tx1"/>
            </a:solidFill>
            <a:round/>
            <a:headEnd/>
            <a:tailEnd type="triangle" w="med" len="med"/>
          </a:ln>
        </p:spPr>
        <p:txBody>
          <a:bodyPr/>
          <a:lstStyle/>
          <a:p>
            <a:pPr algn="ctr">
              <a:defRPr/>
            </a:pPr>
            <a:endParaRPr lang="en-US" dirty="0">
              <a:solidFill>
                <a:schemeClr val="accent2"/>
              </a:solidFill>
            </a:endParaRPr>
          </a:p>
        </p:txBody>
      </p:sp>
      <p:sp>
        <p:nvSpPr>
          <p:cNvPr id="11" name="TextBox 10"/>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33773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smtClean="0"/>
              <a:t>Programming an Application using the “Kinetis Updater”</a:t>
            </a:r>
            <a:endParaRPr lang="en-US" dirty="0"/>
          </a:p>
        </p:txBody>
      </p:sp>
      <p:sp>
        <p:nvSpPr>
          <p:cNvPr id="2" name="Text Placeholder 1"/>
          <p:cNvSpPr>
            <a:spLocks noGrp="1"/>
          </p:cNvSpPr>
          <p:nvPr>
            <p:ph type="body" sz="quarter" idx="10"/>
          </p:nvPr>
        </p:nvSpPr>
        <p:spPr>
          <a:xfrm>
            <a:off x="224642" y="5029200"/>
            <a:ext cx="8747266" cy="990600"/>
          </a:xfrm>
        </p:spPr>
        <p:txBody>
          <a:bodyPr>
            <a:normAutofit fontScale="92500" lnSpcReduction="10000"/>
          </a:bodyPr>
          <a:lstStyle/>
          <a:p>
            <a:r>
              <a:rPr lang="en-US" dirty="0"/>
              <a:t>The Red/Blue LED should be flashing in the board, and the “</a:t>
            </a:r>
            <a:r>
              <a:rPr lang="en-US" dirty="0" err="1"/>
              <a:t>Kinetis</a:t>
            </a:r>
            <a:r>
              <a:rPr lang="en-US" dirty="0"/>
              <a:t> Updater” GUI should be disconnected now.</a:t>
            </a:r>
          </a:p>
          <a:p>
            <a:r>
              <a:rPr lang="en-US" dirty="0"/>
              <a:t>Please close the GUI and proceed to next lab.</a:t>
            </a:r>
          </a:p>
          <a:p>
            <a:endParaRPr lang="en-US" dirty="0"/>
          </a:p>
        </p:txBody>
      </p:sp>
      <p:pic>
        <p:nvPicPr>
          <p:cNvPr id="28674" name="Picture 2" descr="C:\Users\R80133\AppData\Local\Temp\SNAGHTMLa53bd07c.PNG"/>
          <p:cNvPicPr>
            <a:picLocks noChangeAspect="1" noChangeArrowheads="1"/>
          </p:cNvPicPr>
          <p:nvPr/>
        </p:nvPicPr>
        <p:blipFill>
          <a:blip r:embed="rId2" cstate="print"/>
          <a:srcRect/>
          <a:stretch>
            <a:fillRect/>
          </a:stretch>
        </p:blipFill>
        <p:spPr bwMode="auto">
          <a:xfrm>
            <a:off x="1524000" y="908504"/>
            <a:ext cx="5923253" cy="4072943"/>
          </a:xfrm>
          <a:prstGeom prst="rect">
            <a:avLst/>
          </a:prstGeom>
          <a:noFill/>
        </p:spPr>
      </p:pic>
      <p:sp>
        <p:nvSpPr>
          <p:cNvPr id="6" name="TextBox 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430508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solidFill>
                  <a:schemeClr val="tx1"/>
                </a:solidFill>
              </a:rPr>
              <a:t>Hands-on: Lab #2 – How to interface with the FRDM-KL03Z  board with Freescale’s </a:t>
            </a:r>
            <a:r>
              <a:rPr lang="en-US" u="sng" dirty="0" smtClean="0">
                <a:solidFill>
                  <a:schemeClr val="tx1"/>
                </a:solidFill>
              </a:rPr>
              <a:t>ROM based Bootloader</a:t>
            </a:r>
            <a:endParaRPr lang="en-US" u="sng" dirty="0">
              <a:solidFill>
                <a:schemeClr val="tx1"/>
              </a:solidFill>
            </a:endParaRPr>
          </a:p>
        </p:txBody>
      </p:sp>
      <p:sp>
        <p:nvSpPr>
          <p:cNvPr id="11" name="Rectangle 10"/>
          <p:cNvSpPr/>
          <p:nvPr/>
        </p:nvSpPr>
        <p:spPr>
          <a:xfrm>
            <a:off x="1126493" y="1295400"/>
            <a:ext cx="7397565" cy="646331"/>
          </a:xfrm>
          <a:prstGeom prst="rect">
            <a:avLst/>
          </a:prstGeom>
        </p:spPr>
        <p:txBody>
          <a:bodyPr wrap="square">
            <a:spAutoFit/>
          </a:bodyPr>
          <a:lstStyle/>
          <a:p>
            <a:pPr lvl="0"/>
            <a:r>
              <a:rPr lang="en-US" b="1" spc="-38" dirty="0" smtClean="0">
                <a:latin typeface="Helvetica" pitchFamily="50" charset="0"/>
              </a:rPr>
              <a:t>Lab objective 1 - </a:t>
            </a:r>
            <a:r>
              <a:rPr lang="en-US" dirty="0" smtClean="0"/>
              <a:t>Learn how to interface with the FRDM-KL03Z board’s built-in ROM based bootloader.</a:t>
            </a:r>
          </a:p>
        </p:txBody>
      </p:sp>
      <p:sp>
        <p:nvSpPr>
          <p:cNvPr id="12" name="Rectangle 11"/>
          <p:cNvSpPr/>
          <p:nvPr/>
        </p:nvSpPr>
        <p:spPr>
          <a:xfrm>
            <a:off x="1166431" y="2333512"/>
            <a:ext cx="7071499" cy="574260"/>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2 – </a:t>
            </a:r>
            <a:r>
              <a:rPr lang="en-US" dirty="0" smtClean="0"/>
              <a:t>Download via UART using “Command line” to ping, erase, and program an application to flash the red LED.</a:t>
            </a:r>
          </a:p>
        </p:txBody>
      </p:sp>
      <p:grpSp>
        <p:nvGrpSpPr>
          <p:cNvPr id="2" name="Group 15"/>
          <p:cNvGrpSpPr/>
          <p:nvPr/>
        </p:nvGrpSpPr>
        <p:grpSpPr>
          <a:xfrm>
            <a:off x="586598" y="2367028"/>
            <a:ext cx="445217" cy="445217"/>
            <a:chOff x="28575" y="3948113"/>
            <a:chExt cx="649288" cy="649288"/>
          </a:xfrm>
        </p:grpSpPr>
        <p:sp>
          <p:nvSpPr>
            <p:cNvPr id="17"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18"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3" name="Group 22"/>
          <p:cNvGrpSpPr/>
          <p:nvPr/>
        </p:nvGrpSpPr>
        <p:grpSpPr>
          <a:xfrm>
            <a:off x="578562" y="1426619"/>
            <a:ext cx="445217" cy="445217"/>
            <a:chOff x="28575" y="3948113"/>
            <a:chExt cx="649288" cy="649288"/>
          </a:xfrm>
        </p:grpSpPr>
        <p:sp>
          <p:nvSpPr>
            <p:cNvPr id="24"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25"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13" name="Rectangle 12"/>
          <p:cNvSpPr/>
          <p:nvPr/>
        </p:nvSpPr>
        <p:spPr>
          <a:xfrm>
            <a:off x="1177164" y="3245764"/>
            <a:ext cx="7071499" cy="574260"/>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3 – </a:t>
            </a:r>
            <a:r>
              <a:rPr lang="en-US" dirty="0" smtClean="0"/>
              <a:t>Understand how the FOPT (flash option register ) settings are used to gain entry into the bootloader.</a:t>
            </a:r>
          </a:p>
        </p:txBody>
      </p:sp>
      <p:grpSp>
        <p:nvGrpSpPr>
          <p:cNvPr id="4" name="Group 15"/>
          <p:cNvGrpSpPr/>
          <p:nvPr/>
        </p:nvGrpSpPr>
        <p:grpSpPr>
          <a:xfrm>
            <a:off x="597331" y="3279280"/>
            <a:ext cx="445217" cy="445217"/>
            <a:chOff x="28575" y="3948113"/>
            <a:chExt cx="649288" cy="649288"/>
          </a:xfrm>
        </p:grpSpPr>
        <p:sp>
          <p:nvSpPr>
            <p:cNvPr id="15"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16"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19" name="Rectangle 18"/>
          <p:cNvSpPr/>
          <p:nvPr/>
        </p:nvSpPr>
        <p:spPr>
          <a:xfrm>
            <a:off x="1209063" y="4121177"/>
            <a:ext cx="7071499" cy="574260"/>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4 – </a:t>
            </a:r>
            <a:r>
              <a:rPr lang="en-US" dirty="0" smtClean="0"/>
              <a:t>Understand how gain entry into the bootloader from user application code.</a:t>
            </a:r>
          </a:p>
        </p:txBody>
      </p:sp>
      <p:grpSp>
        <p:nvGrpSpPr>
          <p:cNvPr id="20" name="Group 15"/>
          <p:cNvGrpSpPr/>
          <p:nvPr/>
        </p:nvGrpSpPr>
        <p:grpSpPr>
          <a:xfrm>
            <a:off x="589456" y="4154693"/>
            <a:ext cx="445217" cy="445217"/>
            <a:chOff x="28575" y="3948113"/>
            <a:chExt cx="649288" cy="649288"/>
          </a:xfrm>
        </p:grpSpPr>
        <p:sp>
          <p:nvSpPr>
            <p:cNvPr id="21"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22"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23" name="TextBox 22"/>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80525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0"/>
          </p:nvPr>
        </p:nvSpPr>
        <p:spPr/>
        <p:txBody>
          <a:bodyPr/>
          <a:lstStyle/>
          <a:p>
            <a:r>
              <a:rPr lang="en-US" dirty="0" smtClean="0"/>
              <a:t>What is </a:t>
            </a:r>
            <a:r>
              <a:rPr lang="en-US" dirty="0" smtClean="0">
                <a:solidFill>
                  <a:schemeClr val="accent2"/>
                </a:solidFill>
              </a:rPr>
              <a:t>Kinetis Bootloader</a:t>
            </a:r>
            <a:r>
              <a:rPr lang="en-US" dirty="0" smtClean="0"/>
              <a:t>?</a:t>
            </a:r>
          </a:p>
          <a:p>
            <a:r>
              <a:rPr lang="en-US" dirty="0" smtClean="0"/>
              <a:t>What is Supported? – Release Update</a:t>
            </a:r>
          </a:p>
          <a:p>
            <a:r>
              <a:rPr lang="en-US" dirty="0" smtClean="0"/>
              <a:t>Hands-on: Interface with </a:t>
            </a:r>
            <a:r>
              <a:rPr lang="en-US" dirty="0" smtClean="0">
                <a:solidFill>
                  <a:schemeClr val="accent2"/>
                </a:solidFill>
              </a:rPr>
              <a:t>Flash-Resident</a:t>
            </a:r>
            <a:r>
              <a:rPr lang="en-US" dirty="0" smtClean="0"/>
              <a:t> Bootloader</a:t>
            </a:r>
          </a:p>
          <a:p>
            <a:r>
              <a:rPr lang="en-US" dirty="0"/>
              <a:t>Hands-on: Interface with</a:t>
            </a:r>
            <a:r>
              <a:rPr lang="en-US" dirty="0">
                <a:solidFill>
                  <a:schemeClr val="accent2"/>
                </a:solidFill>
              </a:rPr>
              <a:t> </a:t>
            </a:r>
            <a:r>
              <a:rPr lang="en-US" dirty="0" smtClean="0">
                <a:solidFill>
                  <a:schemeClr val="accent2"/>
                </a:solidFill>
              </a:rPr>
              <a:t>ROM </a:t>
            </a:r>
            <a:r>
              <a:rPr lang="en-US" dirty="0"/>
              <a:t>Bootloader</a:t>
            </a:r>
          </a:p>
          <a:p>
            <a:r>
              <a:rPr lang="en-US" dirty="0" smtClean="0"/>
              <a:t>Hands-on: Bootloader Minimal Configuration </a:t>
            </a:r>
            <a:endParaRPr lang="en-US" dirty="0"/>
          </a:p>
          <a:p>
            <a:r>
              <a:rPr lang="en-US" dirty="0" smtClean="0"/>
              <a:t>Q&amp;A</a:t>
            </a:r>
            <a:endParaRPr lang="en-US" dirty="0"/>
          </a:p>
        </p:txBody>
      </p:sp>
    </p:spTree>
    <p:extLst>
      <p:ext uri="{BB962C8B-B14F-4D97-AF65-F5344CB8AC3E}">
        <p14:creationId xmlns:p14="http://schemas.microsoft.com/office/powerpoint/2010/main" val="250623973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23494" y="1435177"/>
            <a:ext cx="5950039" cy="3704118"/>
          </a:xfrm>
          <a:prstGeom prst="rect">
            <a:avLst/>
          </a:prstGeom>
          <a:noFill/>
          <a:ln w="9525">
            <a:noFill/>
            <a:miter lim="800000"/>
            <a:headEnd/>
            <a:tailEnd/>
          </a:ln>
        </p:spPr>
      </p:pic>
      <p:sp>
        <p:nvSpPr>
          <p:cNvPr id="8" name="Rectangle 7"/>
          <p:cNvSpPr/>
          <p:nvPr/>
        </p:nvSpPr>
        <p:spPr>
          <a:xfrm>
            <a:off x="3243534" y="1751527"/>
            <a:ext cx="2709592" cy="24396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3719514" y="4495800"/>
            <a:ext cx="2290762" cy="2238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243858" y="2843213"/>
            <a:ext cx="318367" cy="4286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5652191" y="3833813"/>
            <a:ext cx="429522"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4171950" y="2674370"/>
            <a:ext cx="208921" cy="2307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3357385" y="3660569"/>
            <a:ext cx="376415" cy="3827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3918821" y="2120753"/>
            <a:ext cx="201279" cy="2012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85189" y="1013266"/>
            <a:ext cx="1460656" cy="338554"/>
          </a:xfrm>
          <a:prstGeom prst="rect">
            <a:avLst/>
          </a:prstGeom>
          <a:noFill/>
        </p:spPr>
        <p:txBody>
          <a:bodyPr wrap="none" rtlCol="0">
            <a:spAutoFit/>
          </a:bodyPr>
          <a:lstStyle/>
          <a:p>
            <a:r>
              <a:rPr lang="en-US" sz="1600" b="1" dirty="0" smtClean="0">
                <a:solidFill>
                  <a:schemeClr val="accent2"/>
                </a:solidFill>
              </a:rPr>
              <a:t>Reset Button</a:t>
            </a:r>
            <a:endParaRPr lang="en-US" sz="1600" b="1" dirty="0">
              <a:solidFill>
                <a:schemeClr val="accent2"/>
              </a:solidFill>
            </a:endParaRPr>
          </a:p>
        </p:txBody>
      </p:sp>
      <p:sp>
        <p:nvSpPr>
          <p:cNvPr id="23" name="Line 10"/>
          <p:cNvSpPr>
            <a:spLocks noChangeShapeType="1"/>
          </p:cNvSpPr>
          <p:nvPr/>
        </p:nvSpPr>
        <p:spPr bwMode="auto">
          <a:xfrm>
            <a:off x="1852613" y="1328738"/>
            <a:ext cx="438150" cy="1509712"/>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4" name="TextBox 23"/>
          <p:cNvSpPr txBox="1"/>
          <p:nvPr/>
        </p:nvSpPr>
        <p:spPr>
          <a:xfrm>
            <a:off x="539240" y="5262316"/>
            <a:ext cx="1826526" cy="338554"/>
          </a:xfrm>
          <a:prstGeom prst="rect">
            <a:avLst/>
          </a:prstGeom>
          <a:noFill/>
        </p:spPr>
        <p:txBody>
          <a:bodyPr wrap="none" rtlCol="0">
            <a:spAutoFit/>
          </a:bodyPr>
          <a:lstStyle/>
          <a:p>
            <a:r>
              <a:rPr lang="en-US" sz="1600" b="1" dirty="0" smtClean="0">
                <a:solidFill>
                  <a:schemeClr val="accent2"/>
                </a:solidFill>
              </a:rPr>
              <a:t>OpenSDA Debug</a:t>
            </a:r>
            <a:endParaRPr lang="en-US" sz="1600" b="1" dirty="0">
              <a:solidFill>
                <a:schemeClr val="accent2"/>
              </a:solidFill>
            </a:endParaRPr>
          </a:p>
        </p:txBody>
      </p:sp>
      <p:sp>
        <p:nvSpPr>
          <p:cNvPr id="25" name="Line 10"/>
          <p:cNvSpPr>
            <a:spLocks noChangeShapeType="1"/>
          </p:cNvSpPr>
          <p:nvPr/>
        </p:nvSpPr>
        <p:spPr bwMode="auto">
          <a:xfrm flipV="1">
            <a:off x="2005013" y="4014787"/>
            <a:ext cx="1395412" cy="1304925"/>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9" name="Line 10"/>
          <p:cNvSpPr>
            <a:spLocks noChangeShapeType="1"/>
          </p:cNvSpPr>
          <p:nvPr/>
        </p:nvSpPr>
        <p:spPr bwMode="auto">
          <a:xfrm flipH="1">
            <a:off x="4373412" y="1023938"/>
            <a:ext cx="1646387" cy="1665885"/>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0" name="TextBox 29"/>
          <p:cNvSpPr txBox="1"/>
          <p:nvPr/>
        </p:nvSpPr>
        <p:spPr>
          <a:xfrm>
            <a:off x="2034996" y="563460"/>
            <a:ext cx="2815194" cy="338554"/>
          </a:xfrm>
          <a:prstGeom prst="rect">
            <a:avLst/>
          </a:prstGeom>
          <a:noFill/>
        </p:spPr>
        <p:txBody>
          <a:bodyPr wrap="none" rtlCol="0">
            <a:spAutoFit/>
          </a:bodyPr>
          <a:lstStyle/>
          <a:p>
            <a:r>
              <a:rPr lang="en-US" sz="1600" b="1" dirty="0" smtClean="0">
                <a:solidFill>
                  <a:schemeClr val="accent2"/>
                </a:solidFill>
              </a:rPr>
              <a:t>Arduino Expansion Header</a:t>
            </a:r>
            <a:endParaRPr lang="en-US" sz="1600" b="1" dirty="0">
              <a:solidFill>
                <a:schemeClr val="accent2"/>
              </a:solidFill>
            </a:endParaRPr>
          </a:p>
        </p:txBody>
      </p:sp>
      <p:sp>
        <p:nvSpPr>
          <p:cNvPr id="31" name="Line 10"/>
          <p:cNvSpPr>
            <a:spLocks noChangeShapeType="1"/>
          </p:cNvSpPr>
          <p:nvPr/>
        </p:nvSpPr>
        <p:spPr bwMode="auto">
          <a:xfrm>
            <a:off x="3536775" y="1268083"/>
            <a:ext cx="112200" cy="50895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2" name="TextBox 31"/>
          <p:cNvSpPr txBox="1"/>
          <p:nvPr/>
        </p:nvSpPr>
        <p:spPr>
          <a:xfrm>
            <a:off x="1471157" y="5648078"/>
            <a:ext cx="2815194" cy="338554"/>
          </a:xfrm>
          <a:prstGeom prst="rect">
            <a:avLst/>
          </a:prstGeom>
          <a:noFill/>
        </p:spPr>
        <p:txBody>
          <a:bodyPr wrap="none" rtlCol="0">
            <a:spAutoFit/>
          </a:bodyPr>
          <a:lstStyle/>
          <a:p>
            <a:r>
              <a:rPr lang="en-US" sz="1600" b="1" dirty="0" smtClean="0">
                <a:solidFill>
                  <a:schemeClr val="accent2"/>
                </a:solidFill>
              </a:rPr>
              <a:t>Arduino Expansion Header</a:t>
            </a:r>
            <a:endParaRPr lang="en-US" sz="1600" b="1" dirty="0">
              <a:solidFill>
                <a:schemeClr val="accent2"/>
              </a:solidFill>
            </a:endParaRPr>
          </a:p>
        </p:txBody>
      </p:sp>
      <p:sp>
        <p:nvSpPr>
          <p:cNvPr id="33" name="Line 10"/>
          <p:cNvSpPr>
            <a:spLocks noChangeShapeType="1"/>
          </p:cNvSpPr>
          <p:nvPr/>
        </p:nvSpPr>
        <p:spPr bwMode="auto">
          <a:xfrm flipV="1">
            <a:off x="4095749" y="4757737"/>
            <a:ext cx="595313" cy="966787"/>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4" name="TextBox 33"/>
          <p:cNvSpPr txBox="1"/>
          <p:nvPr/>
        </p:nvSpPr>
        <p:spPr>
          <a:xfrm>
            <a:off x="7239311" y="4188685"/>
            <a:ext cx="1904689" cy="338554"/>
          </a:xfrm>
          <a:prstGeom prst="rect">
            <a:avLst/>
          </a:prstGeom>
          <a:noFill/>
        </p:spPr>
        <p:txBody>
          <a:bodyPr wrap="none" rtlCol="0">
            <a:spAutoFit/>
          </a:bodyPr>
          <a:lstStyle/>
          <a:p>
            <a:r>
              <a:rPr lang="en-US" sz="1600" b="1" dirty="0" smtClean="0">
                <a:solidFill>
                  <a:schemeClr val="accent2"/>
                </a:solidFill>
              </a:rPr>
              <a:t>SW3 Push Button</a:t>
            </a:r>
            <a:endParaRPr lang="en-US" sz="1600" b="1" dirty="0">
              <a:solidFill>
                <a:schemeClr val="accent2"/>
              </a:solidFill>
            </a:endParaRPr>
          </a:p>
        </p:txBody>
      </p:sp>
      <p:sp>
        <p:nvSpPr>
          <p:cNvPr id="35" name="Line 10"/>
          <p:cNvSpPr>
            <a:spLocks noChangeShapeType="1"/>
          </p:cNvSpPr>
          <p:nvPr/>
        </p:nvSpPr>
        <p:spPr bwMode="auto">
          <a:xfrm flipH="1" flipV="1">
            <a:off x="6081713" y="4262437"/>
            <a:ext cx="1233486" cy="90486"/>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6" name="TextBox 35"/>
          <p:cNvSpPr txBox="1"/>
          <p:nvPr/>
        </p:nvSpPr>
        <p:spPr>
          <a:xfrm>
            <a:off x="4011633" y="933741"/>
            <a:ext cx="1507016" cy="338554"/>
          </a:xfrm>
          <a:prstGeom prst="rect">
            <a:avLst/>
          </a:prstGeom>
          <a:noFill/>
        </p:spPr>
        <p:txBody>
          <a:bodyPr wrap="none" rtlCol="0">
            <a:spAutoFit/>
          </a:bodyPr>
          <a:lstStyle/>
          <a:p>
            <a:r>
              <a:rPr lang="en-US" sz="1600" b="1" dirty="0" smtClean="0">
                <a:solidFill>
                  <a:schemeClr val="accent2"/>
                </a:solidFill>
              </a:rPr>
              <a:t>Tri-Color LED</a:t>
            </a:r>
            <a:endParaRPr lang="en-US" sz="1600" b="1" dirty="0">
              <a:solidFill>
                <a:schemeClr val="accent2"/>
              </a:solidFill>
            </a:endParaRPr>
          </a:p>
        </p:txBody>
      </p:sp>
      <p:sp>
        <p:nvSpPr>
          <p:cNvPr id="42" name="TextBox 41"/>
          <p:cNvSpPr txBox="1"/>
          <p:nvPr/>
        </p:nvSpPr>
        <p:spPr>
          <a:xfrm>
            <a:off x="5949973" y="699930"/>
            <a:ext cx="1667444" cy="584775"/>
          </a:xfrm>
          <a:prstGeom prst="rect">
            <a:avLst/>
          </a:prstGeom>
          <a:noFill/>
        </p:spPr>
        <p:txBody>
          <a:bodyPr wrap="none" rtlCol="0">
            <a:spAutoFit/>
          </a:bodyPr>
          <a:lstStyle/>
          <a:p>
            <a:r>
              <a:rPr lang="en-US" sz="1600" b="1" dirty="0" smtClean="0">
                <a:solidFill>
                  <a:srgbClr val="F45914"/>
                </a:solidFill>
              </a:rPr>
              <a:t>MMA8491</a:t>
            </a:r>
          </a:p>
          <a:p>
            <a:r>
              <a:rPr lang="en-US" sz="1600" b="1" dirty="0" smtClean="0">
                <a:solidFill>
                  <a:schemeClr val="accent2"/>
                </a:solidFill>
              </a:rPr>
              <a:t>Accelerometer</a:t>
            </a:r>
            <a:endParaRPr lang="en-US" sz="1600" b="1" dirty="0">
              <a:solidFill>
                <a:schemeClr val="accent2"/>
              </a:solidFill>
            </a:endParaRPr>
          </a:p>
        </p:txBody>
      </p:sp>
      <p:sp>
        <p:nvSpPr>
          <p:cNvPr id="43" name="Line 10"/>
          <p:cNvSpPr>
            <a:spLocks noChangeShapeType="1"/>
          </p:cNvSpPr>
          <p:nvPr/>
        </p:nvSpPr>
        <p:spPr bwMode="auto">
          <a:xfrm flipH="1">
            <a:off x="4143375" y="1219200"/>
            <a:ext cx="166688" cy="919163"/>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6" name="Line 10"/>
          <p:cNvSpPr>
            <a:spLocks noChangeShapeType="1"/>
          </p:cNvSpPr>
          <p:nvPr/>
        </p:nvSpPr>
        <p:spPr bwMode="auto">
          <a:xfrm flipH="1" flipV="1">
            <a:off x="5262562" y="2967037"/>
            <a:ext cx="34055" cy="2614251"/>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7" name="TextBox 46"/>
          <p:cNvSpPr txBox="1"/>
          <p:nvPr/>
        </p:nvSpPr>
        <p:spPr>
          <a:xfrm>
            <a:off x="4330460" y="5544834"/>
            <a:ext cx="4528868" cy="1077218"/>
          </a:xfrm>
          <a:prstGeom prst="rect">
            <a:avLst/>
          </a:prstGeom>
          <a:noFill/>
        </p:spPr>
        <p:txBody>
          <a:bodyPr wrap="square" rtlCol="0">
            <a:spAutoFit/>
          </a:bodyPr>
          <a:lstStyle/>
          <a:p>
            <a:r>
              <a:rPr lang="en-US" sz="1600" b="1" dirty="0" smtClean="0">
                <a:solidFill>
                  <a:srgbClr val="F45914"/>
                </a:solidFill>
              </a:rPr>
              <a:t>MKL03Z16VFK4</a:t>
            </a:r>
          </a:p>
          <a:p>
            <a:r>
              <a:rPr lang="en-US" sz="1600" b="1" dirty="0" smtClean="0">
                <a:solidFill>
                  <a:srgbClr val="F45914"/>
                </a:solidFill>
              </a:rPr>
              <a:t>48 MHz, Cortex-M0+, 16KB Flash, </a:t>
            </a:r>
          </a:p>
          <a:p>
            <a:r>
              <a:rPr lang="en-US" sz="1600" b="1" dirty="0" smtClean="0">
                <a:solidFill>
                  <a:srgbClr val="F45914"/>
                </a:solidFill>
              </a:rPr>
              <a:t>2K SRAM, Low Power, ROM based Bootloader</a:t>
            </a:r>
            <a:endParaRPr lang="en-US" sz="1600" b="1" dirty="0">
              <a:solidFill>
                <a:srgbClr val="F45914"/>
              </a:solidFill>
            </a:endParaRPr>
          </a:p>
        </p:txBody>
      </p:sp>
      <p:sp>
        <p:nvSpPr>
          <p:cNvPr id="41" name="Rectangle 40"/>
          <p:cNvSpPr/>
          <p:nvPr/>
        </p:nvSpPr>
        <p:spPr>
          <a:xfrm>
            <a:off x="5070179" y="2612457"/>
            <a:ext cx="320971" cy="3164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ine 10"/>
          <p:cNvSpPr>
            <a:spLocks noChangeShapeType="1"/>
          </p:cNvSpPr>
          <p:nvPr/>
        </p:nvSpPr>
        <p:spPr bwMode="auto">
          <a:xfrm flipH="1">
            <a:off x="6076948" y="3929063"/>
            <a:ext cx="1185865" cy="9523"/>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37" name="Rectangle 36"/>
          <p:cNvSpPr/>
          <p:nvPr/>
        </p:nvSpPr>
        <p:spPr>
          <a:xfrm>
            <a:off x="5652191" y="4124325"/>
            <a:ext cx="429522" cy="2762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7239311" y="3750535"/>
            <a:ext cx="1904689" cy="338554"/>
          </a:xfrm>
          <a:prstGeom prst="rect">
            <a:avLst/>
          </a:prstGeom>
          <a:noFill/>
        </p:spPr>
        <p:txBody>
          <a:bodyPr wrap="none" rtlCol="0">
            <a:spAutoFit/>
          </a:bodyPr>
          <a:lstStyle/>
          <a:p>
            <a:r>
              <a:rPr lang="en-US" sz="1600" b="1" dirty="0" smtClean="0">
                <a:solidFill>
                  <a:schemeClr val="accent2"/>
                </a:solidFill>
              </a:rPr>
              <a:t>SW2 Push Button</a:t>
            </a:r>
            <a:endParaRPr lang="en-US" sz="1600" b="1" dirty="0">
              <a:solidFill>
                <a:schemeClr val="accent2"/>
              </a:solidFill>
            </a:endParaRPr>
          </a:p>
        </p:txBody>
      </p:sp>
      <p:sp>
        <p:nvSpPr>
          <p:cNvPr id="2" name="Title 1"/>
          <p:cNvSpPr>
            <a:spLocks noGrp="1"/>
          </p:cNvSpPr>
          <p:nvPr>
            <p:ph type="title"/>
          </p:nvPr>
        </p:nvSpPr>
        <p:spPr/>
        <p:txBody>
          <a:bodyPr/>
          <a:lstStyle/>
          <a:p>
            <a:r>
              <a:rPr lang="en-US" dirty="0"/>
              <a:t>FRDM-KL03Z Hardware Overview</a:t>
            </a:r>
            <a:br>
              <a:rPr lang="en-US" dirty="0"/>
            </a:br>
            <a:endParaRPr lang="en-US" dirty="0"/>
          </a:p>
        </p:txBody>
      </p:sp>
      <p:sp>
        <p:nvSpPr>
          <p:cNvPr id="39" name="TextBox 3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16781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rot="60000">
            <a:off x="4676416" y="885019"/>
            <a:ext cx="3803808" cy="23680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Setting up FRDM-KL03Z </a:t>
            </a:r>
            <a:r>
              <a:rPr lang="en-US" dirty="0" smtClean="0"/>
              <a:t>Board</a:t>
            </a:r>
            <a:endParaRPr lang="en-US" dirty="0"/>
          </a:p>
        </p:txBody>
      </p:sp>
      <p:sp>
        <p:nvSpPr>
          <p:cNvPr id="11" name="TextBox 10"/>
          <p:cNvSpPr txBox="1"/>
          <p:nvPr/>
        </p:nvSpPr>
        <p:spPr>
          <a:xfrm>
            <a:off x="2309960" y="2249605"/>
            <a:ext cx="1800493" cy="338554"/>
          </a:xfrm>
          <a:prstGeom prst="rect">
            <a:avLst/>
          </a:prstGeom>
          <a:noFill/>
        </p:spPr>
        <p:txBody>
          <a:bodyPr wrap="none" rtlCol="0">
            <a:spAutoFit/>
          </a:bodyPr>
          <a:lstStyle/>
          <a:p>
            <a:r>
              <a:rPr lang="en-US" sz="1600" b="1" dirty="0" smtClean="0">
                <a:solidFill>
                  <a:schemeClr val="accent2"/>
                </a:solidFill>
              </a:rPr>
              <a:t>USB Connection</a:t>
            </a:r>
            <a:endParaRPr lang="en-US" sz="1600" b="1" dirty="0">
              <a:solidFill>
                <a:schemeClr val="accent2"/>
              </a:solidFill>
            </a:endParaRPr>
          </a:p>
        </p:txBody>
      </p:sp>
      <p:sp>
        <p:nvSpPr>
          <p:cNvPr id="13" name="TextBox 12"/>
          <p:cNvSpPr txBox="1"/>
          <p:nvPr/>
        </p:nvSpPr>
        <p:spPr>
          <a:xfrm>
            <a:off x="5550485" y="3532140"/>
            <a:ext cx="2616197" cy="338554"/>
          </a:xfrm>
          <a:prstGeom prst="rect">
            <a:avLst/>
          </a:prstGeom>
          <a:noFill/>
        </p:spPr>
        <p:txBody>
          <a:bodyPr wrap="square" rtlCol="0">
            <a:spAutoFit/>
          </a:bodyPr>
          <a:lstStyle/>
          <a:p>
            <a:r>
              <a:rPr lang="en-US" sz="1600" b="1" dirty="0" smtClean="0">
                <a:solidFill>
                  <a:schemeClr val="accent2"/>
                </a:solidFill>
              </a:rPr>
              <a:t>Green LED Solid </a:t>
            </a:r>
            <a:endParaRPr lang="en-US" sz="1600" b="1" dirty="0">
              <a:solidFill>
                <a:schemeClr val="accent2"/>
              </a:solidFill>
            </a:endParaRPr>
          </a:p>
        </p:txBody>
      </p:sp>
      <p:sp>
        <p:nvSpPr>
          <p:cNvPr id="17" name="Line 10"/>
          <p:cNvSpPr>
            <a:spLocks noChangeShapeType="1"/>
          </p:cNvSpPr>
          <p:nvPr/>
        </p:nvSpPr>
        <p:spPr bwMode="auto">
          <a:xfrm>
            <a:off x="4098924" y="2425701"/>
            <a:ext cx="1063625" cy="3174"/>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9" name="Line 10"/>
          <p:cNvSpPr>
            <a:spLocks noChangeShapeType="1"/>
          </p:cNvSpPr>
          <p:nvPr/>
        </p:nvSpPr>
        <p:spPr bwMode="auto">
          <a:xfrm flipV="1">
            <a:off x="6156101" y="2292439"/>
            <a:ext cx="0" cy="1262130"/>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pic>
        <p:nvPicPr>
          <p:cNvPr id="9218" name="Picture 2" descr="C:\Users\R80133\AppData\Local\Temp\SNAGHTMLa5e7c375.PNG"/>
          <p:cNvPicPr>
            <a:picLocks noChangeAspect="1" noChangeArrowheads="1"/>
          </p:cNvPicPr>
          <p:nvPr/>
        </p:nvPicPr>
        <p:blipFill>
          <a:blip r:embed="rId3" cstate="print"/>
          <a:srcRect/>
          <a:stretch>
            <a:fillRect/>
          </a:stretch>
        </p:blipFill>
        <p:spPr bwMode="auto">
          <a:xfrm>
            <a:off x="4650302" y="4146885"/>
            <a:ext cx="4017180" cy="2053559"/>
          </a:xfrm>
          <a:prstGeom prst="rect">
            <a:avLst/>
          </a:prstGeom>
          <a:noFill/>
        </p:spPr>
      </p:pic>
      <p:sp>
        <p:nvSpPr>
          <p:cNvPr id="16" name="Line 10"/>
          <p:cNvSpPr>
            <a:spLocks noChangeShapeType="1"/>
          </p:cNvSpPr>
          <p:nvPr/>
        </p:nvSpPr>
        <p:spPr bwMode="auto">
          <a:xfrm flipV="1">
            <a:off x="4186930" y="4224270"/>
            <a:ext cx="3978276" cy="53843"/>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4" name="Text Placeholder 3"/>
          <p:cNvSpPr>
            <a:spLocks noGrp="1"/>
          </p:cNvSpPr>
          <p:nvPr>
            <p:ph type="body" sz="quarter" idx="10"/>
          </p:nvPr>
        </p:nvSpPr>
        <p:spPr>
          <a:xfrm>
            <a:off x="224642" y="1074189"/>
            <a:ext cx="4271158" cy="4667249"/>
          </a:xfrm>
        </p:spPr>
        <p:txBody>
          <a:bodyPr>
            <a:normAutofit lnSpcReduction="10000"/>
          </a:bodyPr>
          <a:lstStyle/>
          <a:p>
            <a:r>
              <a:rPr lang="en-US" dirty="0"/>
              <a:t>Plug-in the USB cable (</a:t>
            </a:r>
            <a:r>
              <a:rPr lang="en-US" dirty="0" err="1"/>
              <a:t>OpenSDA</a:t>
            </a:r>
            <a:r>
              <a:rPr lang="en-US" dirty="0"/>
              <a:t> port)</a:t>
            </a:r>
          </a:p>
          <a:p>
            <a:endParaRPr lang="en-US" dirty="0"/>
          </a:p>
          <a:p>
            <a:endParaRPr lang="en-US" dirty="0"/>
          </a:p>
          <a:p>
            <a:endParaRPr lang="en-US" dirty="0"/>
          </a:p>
          <a:p>
            <a:r>
              <a:rPr lang="en-US" dirty="0"/>
              <a:t>Green LED should be solid</a:t>
            </a:r>
          </a:p>
          <a:p>
            <a:r>
              <a:rPr lang="en-US" dirty="0"/>
              <a:t>Let the drivers install…you should see this similar message before continuing the lab. NOTE: Before you close this window, write down the COM port #.  In the example to the right, it’s COM127.</a:t>
            </a:r>
          </a:p>
          <a:p>
            <a:endParaRPr lang="en-US" dirty="0"/>
          </a:p>
        </p:txBody>
      </p:sp>
      <p:sp>
        <p:nvSpPr>
          <p:cNvPr id="12" name="TextBox 11"/>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1424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Loading </a:t>
            </a:r>
            <a:r>
              <a:rPr lang="en-US" dirty="0" err="1"/>
              <a:t>Bootloader</a:t>
            </a:r>
            <a:r>
              <a:rPr lang="en-US" dirty="0"/>
              <a:t> Firmware on FRDM-KL03Z </a:t>
            </a:r>
            <a:r>
              <a:rPr lang="en-US" dirty="0" smtClean="0"/>
              <a:t>Board</a:t>
            </a:r>
            <a:endParaRPr lang="en-US" dirty="0"/>
          </a:p>
        </p:txBody>
      </p:sp>
      <p:sp>
        <p:nvSpPr>
          <p:cNvPr id="3" name="Text Placeholder 2"/>
          <p:cNvSpPr>
            <a:spLocks noGrp="1"/>
          </p:cNvSpPr>
          <p:nvPr>
            <p:ph type="body" sz="quarter" idx="10"/>
          </p:nvPr>
        </p:nvSpPr>
        <p:spPr>
          <a:xfrm>
            <a:off x="224642" y="1074189"/>
            <a:ext cx="7928758" cy="4869411"/>
          </a:xfrm>
        </p:spPr>
        <p:txBody>
          <a:bodyPr>
            <a:normAutofit fontScale="92500" lnSpcReduction="10000"/>
          </a:bodyPr>
          <a:lstStyle/>
          <a:p>
            <a:r>
              <a:rPr lang="en-US" dirty="0"/>
              <a:t>Open Windows Explorer and migrate to this directory in Windows, </a:t>
            </a:r>
            <a:br>
              <a:rPr lang="en-US" dirty="0"/>
            </a:br>
            <a:r>
              <a:rPr lang="en-US" i="1" dirty="0">
                <a:solidFill>
                  <a:schemeClr val="accent2"/>
                </a:solidFill>
              </a:rPr>
              <a:t>C:\FTF-DES-F1299\Kinetis_Bootloader_1_2_0\bin</a:t>
            </a:r>
          </a:p>
          <a:p>
            <a:r>
              <a:rPr lang="en-US" dirty="0"/>
              <a:t>Open a terminal window in this location by holding down the SHIFT key + mouse right click</a:t>
            </a:r>
          </a:p>
          <a:p>
            <a:endParaRPr lang="en-US" dirty="0"/>
          </a:p>
          <a:p>
            <a:endParaRPr lang="en-US" dirty="0"/>
          </a:p>
          <a:p>
            <a:endParaRPr lang="en-US" dirty="0" smtClean="0"/>
          </a:p>
          <a:p>
            <a:endParaRPr lang="en-US" dirty="0"/>
          </a:p>
          <a:p>
            <a:endParaRPr lang="en-US" dirty="0"/>
          </a:p>
          <a:p>
            <a:endParaRPr lang="en-US" dirty="0"/>
          </a:p>
          <a:p>
            <a:endParaRPr lang="en-US" dirty="0"/>
          </a:p>
          <a:p>
            <a:endParaRPr lang="en-US" dirty="0"/>
          </a:p>
          <a:p>
            <a:r>
              <a:rPr lang="en-US" dirty="0"/>
              <a:t>You should have this CMD window in this directory:</a:t>
            </a:r>
            <a:br>
              <a:rPr lang="en-US" dirty="0"/>
            </a:br>
            <a:endParaRPr lang="en-US" dirty="0"/>
          </a:p>
          <a:p>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6490607" y="2170091"/>
            <a:ext cx="1771650" cy="1759085"/>
          </a:xfrm>
          <a:prstGeom prst="rect">
            <a:avLst/>
          </a:prstGeom>
          <a:noFill/>
          <a:ln w="9525">
            <a:noFill/>
            <a:miter lim="800000"/>
            <a:headEnd/>
            <a:tailEnd/>
          </a:ln>
        </p:spPr>
      </p:pic>
      <p:pic>
        <p:nvPicPr>
          <p:cNvPr id="1029" name="Picture 5" descr="C:\Users\R80133\AppData\Local\Temp\SNAGHTMLa59d11d1.PNG"/>
          <p:cNvPicPr>
            <a:picLocks noChangeAspect="1" noChangeArrowheads="1"/>
          </p:cNvPicPr>
          <p:nvPr/>
        </p:nvPicPr>
        <p:blipFill>
          <a:blip r:embed="rId3" cstate="print"/>
          <a:srcRect/>
          <a:stretch>
            <a:fillRect/>
          </a:stretch>
        </p:blipFill>
        <p:spPr bwMode="auto">
          <a:xfrm>
            <a:off x="812396" y="2378835"/>
            <a:ext cx="5189157" cy="2621406"/>
          </a:xfrm>
          <a:prstGeom prst="rect">
            <a:avLst/>
          </a:prstGeom>
          <a:noFill/>
        </p:spPr>
      </p:pic>
      <p:sp>
        <p:nvSpPr>
          <p:cNvPr id="10" name="Line 10"/>
          <p:cNvSpPr>
            <a:spLocks noChangeShapeType="1"/>
          </p:cNvSpPr>
          <p:nvPr/>
        </p:nvSpPr>
        <p:spPr bwMode="auto">
          <a:xfrm flipH="1" flipV="1">
            <a:off x="3438658" y="2871990"/>
            <a:ext cx="3786389" cy="2369711"/>
          </a:xfrm>
          <a:prstGeom prst="line">
            <a:avLst/>
          </a:prstGeom>
          <a:solidFill>
            <a:schemeClr val="tx1"/>
          </a:solidFill>
          <a:ln w="76200">
            <a:solidFill>
              <a:srgbClr val="00B050"/>
            </a:solidFill>
            <a:round/>
            <a:headEnd/>
            <a:tailEnd type="triangle" w="med" len="med"/>
          </a:ln>
        </p:spPr>
        <p:txBody>
          <a:bodyPr/>
          <a:lstStyle/>
          <a:p>
            <a:pPr algn="ctr">
              <a:defRPr/>
            </a:pPr>
            <a:endParaRPr lang="en-US" dirty="0">
              <a:solidFill>
                <a:schemeClr val="accent2"/>
              </a:solidFill>
            </a:endParaRPr>
          </a:p>
        </p:txBody>
      </p:sp>
      <p:sp>
        <p:nvSpPr>
          <p:cNvPr id="7" name="TextBox 6"/>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637496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fontScale="92500"/>
          </a:bodyPr>
          <a:lstStyle/>
          <a:p>
            <a:r>
              <a:rPr lang="en-US" dirty="0"/>
              <a:t>In the command window, type this command (don’t press ENTER yet):</a:t>
            </a:r>
            <a:br>
              <a:rPr lang="en-US" dirty="0"/>
            </a:br>
            <a:r>
              <a:rPr lang="en-US" dirty="0" err="1">
                <a:solidFill>
                  <a:schemeClr val="accent1"/>
                </a:solidFill>
              </a:rPr>
              <a:t>blhost</a:t>
            </a:r>
            <a:r>
              <a:rPr lang="en-US" dirty="0">
                <a:solidFill>
                  <a:schemeClr val="accent1"/>
                </a:solidFill>
              </a:rPr>
              <a:t>  –p  com&lt;#&gt;  --  get-property  1</a:t>
            </a:r>
          </a:p>
          <a:p>
            <a:endParaRPr lang="en-US" dirty="0"/>
          </a:p>
          <a:p>
            <a:endParaRPr lang="en-US" dirty="0"/>
          </a:p>
          <a:p>
            <a:endParaRPr lang="en-US" dirty="0"/>
          </a:p>
          <a:p>
            <a:endParaRPr lang="en-US" dirty="0"/>
          </a:p>
          <a:p>
            <a:endParaRPr lang="en-US" dirty="0"/>
          </a:p>
          <a:p>
            <a:r>
              <a:rPr lang="en-US" dirty="0"/>
              <a:t>Hold down the “RESET Switch” </a:t>
            </a:r>
            <a:br>
              <a:rPr lang="en-US" dirty="0"/>
            </a:br>
            <a:r>
              <a:rPr lang="en-US" dirty="0"/>
              <a:t>and the “SW3 Switch”, then release </a:t>
            </a:r>
            <a:br>
              <a:rPr lang="en-US" dirty="0"/>
            </a:br>
            <a:r>
              <a:rPr lang="en-US" dirty="0"/>
              <a:t>“RESET Switch”, and then </a:t>
            </a:r>
            <a:br>
              <a:rPr lang="en-US" dirty="0"/>
            </a:br>
            <a:r>
              <a:rPr lang="en-US" dirty="0"/>
              <a:t>the release “SW3 Switch”.</a:t>
            </a:r>
          </a:p>
          <a:p>
            <a:r>
              <a:rPr lang="en-US" dirty="0"/>
              <a:t>Now press </a:t>
            </a:r>
            <a:r>
              <a:rPr lang="en-US" b="1" dirty="0"/>
              <a:t>ENTER</a:t>
            </a:r>
            <a:r>
              <a:rPr lang="en-US" dirty="0"/>
              <a:t> in the </a:t>
            </a:r>
            <a:br>
              <a:rPr lang="en-US" dirty="0"/>
            </a:br>
            <a:r>
              <a:rPr lang="en-US" dirty="0"/>
              <a:t>CMD window.</a:t>
            </a:r>
          </a:p>
          <a:p>
            <a:endParaRPr lang="en-US" dirty="0"/>
          </a:p>
        </p:txBody>
      </p:sp>
      <p:pic>
        <p:nvPicPr>
          <p:cNvPr id="10" name="Picture 2"/>
          <p:cNvPicPr>
            <a:picLocks noChangeAspect="1" noChangeArrowheads="1"/>
          </p:cNvPicPr>
          <p:nvPr/>
        </p:nvPicPr>
        <p:blipFill>
          <a:blip r:embed="rId2" cstate="print"/>
          <a:srcRect/>
          <a:stretch>
            <a:fillRect/>
          </a:stretch>
        </p:blipFill>
        <p:spPr bwMode="auto">
          <a:xfrm rot="60000">
            <a:off x="4715053" y="3851359"/>
            <a:ext cx="3803808" cy="236801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Communicating via UART to the KL03 </a:t>
            </a:r>
            <a:r>
              <a:rPr lang="en-US" dirty="0" err="1" smtClean="0"/>
              <a:t>Bootloader</a:t>
            </a:r>
            <a:endParaRPr lang="en-US" dirty="0"/>
          </a:p>
        </p:txBody>
      </p:sp>
      <p:sp>
        <p:nvSpPr>
          <p:cNvPr id="11" name="TextBox 10"/>
          <p:cNvSpPr txBox="1"/>
          <p:nvPr/>
        </p:nvSpPr>
        <p:spPr>
          <a:xfrm>
            <a:off x="4988766" y="3232598"/>
            <a:ext cx="1585690" cy="338554"/>
          </a:xfrm>
          <a:prstGeom prst="rect">
            <a:avLst/>
          </a:prstGeom>
          <a:noFill/>
        </p:spPr>
        <p:txBody>
          <a:bodyPr wrap="none" rtlCol="0">
            <a:spAutoFit/>
          </a:bodyPr>
          <a:lstStyle/>
          <a:p>
            <a:r>
              <a:rPr lang="en-US" sz="1600" b="1" dirty="0" smtClean="0">
                <a:solidFill>
                  <a:schemeClr val="accent2"/>
                </a:solidFill>
              </a:rPr>
              <a:t>RESET Switch</a:t>
            </a:r>
            <a:endParaRPr lang="en-US" sz="1600" b="1" dirty="0">
              <a:solidFill>
                <a:schemeClr val="accent2"/>
              </a:solidFill>
            </a:endParaRPr>
          </a:p>
        </p:txBody>
      </p:sp>
      <p:sp>
        <p:nvSpPr>
          <p:cNvPr id="13" name="TextBox 12"/>
          <p:cNvSpPr txBox="1"/>
          <p:nvPr/>
        </p:nvSpPr>
        <p:spPr>
          <a:xfrm>
            <a:off x="6994059" y="6227018"/>
            <a:ext cx="1350378" cy="338554"/>
          </a:xfrm>
          <a:prstGeom prst="rect">
            <a:avLst/>
          </a:prstGeom>
          <a:noFill/>
        </p:spPr>
        <p:txBody>
          <a:bodyPr wrap="square" rtlCol="0">
            <a:spAutoFit/>
          </a:bodyPr>
          <a:lstStyle/>
          <a:p>
            <a:r>
              <a:rPr lang="en-US" sz="1600" b="1" dirty="0" smtClean="0">
                <a:solidFill>
                  <a:schemeClr val="accent2"/>
                </a:solidFill>
              </a:rPr>
              <a:t>SW3 Switch</a:t>
            </a:r>
            <a:endParaRPr lang="en-US" sz="1600" b="1" dirty="0">
              <a:solidFill>
                <a:schemeClr val="accent2"/>
              </a:solidFill>
            </a:endParaRPr>
          </a:p>
        </p:txBody>
      </p:sp>
      <p:sp>
        <p:nvSpPr>
          <p:cNvPr id="17" name="Line 10"/>
          <p:cNvSpPr>
            <a:spLocks noChangeShapeType="1"/>
          </p:cNvSpPr>
          <p:nvPr/>
        </p:nvSpPr>
        <p:spPr bwMode="auto">
          <a:xfrm>
            <a:off x="5306096" y="3507253"/>
            <a:ext cx="154547" cy="1197735"/>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9" name="Line 10"/>
          <p:cNvSpPr>
            <a:spLocks noChangeShapeType="1"/>
          </p:cNvSpPr>
          <p:nvPr/>
        </p:nvSpPr>
        <p:spPr bwMode="auto">
          <a:xfrm flipH="1" flipV="1">
            <a:off x="7688687" y="5786812"/>
            <a:ext cx="3287" cy="470416"/>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5" name="Rectangle 14"/>
          <p:cNvSpPr/>
          <p:nvPr/>
        </p:nvSpPr>
        <p:spPr>
          <a:xfrm>
            <a:off x="7528166" y="5578797"/>
            <a:ext cx="320971" cy="202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370754" y="4731073"/>
            <a:ext cx="230483" cy="2831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674" name="Picture 2" descr="C:\Users\R80133\AppData\Local\Temp\SNAGHTMLa5aa856b.PNG"/>
          <p:cNvPicPr>
            <a:picLocks noChangeAspect="1" noChangeArrowheads="1"/>
          </p:cNvPicPr>
          <p:nvPr/>
        </p:nvPicPr>
        <p:blipFill>
          <a:blip r:embed="rId3" cstate="print"/>
          <a:srcRect/>
          <a:stretch>
            <a:fillRect/>
          </a:stretch>
        </p:blipFill>
        <p:spPr bwMode="auto">
          <a:xfrm>
            <a:off x="979822" y="1828800"/>
            <a:ext cx="7772400" cy="1600200"/>
          </a:xfrm>
          <a:prstGeom prst="rect">
            <a:avLst/>
          </a:prstGeom>
          <a:noFill/>
        </p:spPr>
      </p:pic>
      <p:sp>
        <p:nvSpPr>
          <p:cNvPr id="12" name="TextBox 11"/>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631223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R80133\AppData\Local\Temp\SNAGHTMLa5e1fb18.PNG"/>
          <p:cNvPicPr>
            <a:picLocks noChangeAspect="1" noChangeArrowheads="1"/>
          </p:cNvPicPr>
          <p:nvPr/>
        </p:nvPicPr>
        <p:blipFill>
          <a:blip r:embed="rId2" cstate="print"/>
          <a:srcRect/>
          <a:stretch>
            <a:fillRect/>
          </a:stretch>
        </p:blipFill>
        <p:spPr bwMode="auto">
          <a:xfrm>
            <a:off x="609600" y="990599"/>
            <a:ext cx="5486400" cy="2209801"/>
          </a:xfrm>
          <a:prstGeom prst="rect">
            <a:avLst/>
          </a:prstGeom>
          <a:noFill/>
        </p:spPr>
      </p:pic>
      <p:sp>
        <p:nvSpPr>
          <p:cNvPr id="2" name="Title 1"/>
          <p:cNvSpPr>
            <a:spLocks noGrp="1"/>
          </p:cNvSpPr>
          <p:nvPr>
            <p:ph type="title"/>
          </p:nvPr>
        </p:nvSpPr>
        <p:spPr/>
        <p:txBody>
          <a:bodyPr/>
          <a:lstStyle/>
          <a:p>
            <a:r>
              <a:rPr lang="en-US" dirty="0"/>
              <a:t>Communicating via UART to the KL03 </a:t>
            </a:r>
            <a:r>
              <a:rPr lang="en-US" dirty="0" err="1" smtClean="0"/>
              <a:t>Bootloader</a:t>
            </a:r>
            <a:endParaRPr lang="en-US" dirty="0"/>
          </a:p>
        </p:txBody>
      </p:sp>
      <p:sp>
        <p:nvSpPr>
          <p:cNvPr id="3" name="Text Placeholder 2"/>
          <p:cNvSpPr>
            <a:spLocks noGrp="1"/>
          </p:cNvSpPr>
          <p:nvPr>
            <p:ph type="body" sz="quarter" idx="10"/>
          </p:nvPr>
        </p:nvSpPr>
        <p:spPr>
          <a:xfrm>
            <a:off x="224642" y="3200400"/>
            <a:ext cx="8747266" cy="2541038"/>
          </a:xfrm>
        </p:spPr>
        <p:txBody>
          <a:bodyPr/>
          <a:lstStyle/>
          <a:p>
            <a:r>
              <a:rPr lang="en-US" dirty="0"/>
              <a:t>You should see this message:  Response status” = 0(0x0) Success</a:t>
            </a:r>
          </a:p>
          <a:p>
            <a:pPr marL="174625" indent="0">
              <a:buNone/>
            </a:pPr>
            <a:r>
              <a:rPr lang="en-US" dirty="0" smtClean="0"/>
              <a:t>This </a:t>
            </a:r>
            <a:r>
              <a:rPr lang="en-US" dirty="0"/>
              <a:t>means you are successfully communicating to the ROM </a:t>
            </a:r>
            <a:r>
              <a:rPr lang="en-US" dirty="0" err="1"/>
              <a:t>bootloader</a:t>
            </a:r>
            <a:r>
              <a:rPr lang="en-US" dirty="0"/>
              <a:t>.</a:t>
            </a:r>
          </a:p>
          <a:p>
            <a:pPr marL="0" indent="0">
              <a:buNone/>
            </a:pPr>
            <a:r>
              <a:rPr lang="en-US" dirty="0"/>
              <a:t/>
            </a:r>
            <a:br>
              <a:rPr lang="en-US" dirty="0"/>
            </a:br>
            <a:r>
              <a:rPr lang="en-US" dirty="0"/>
              <a:t>If you get any other error messages, retry the last three steps on the previous slide. </a:t>
            </a:r>
          </a:p>
          <a:p>
            <a:endParaRPr lang="en-US" dirty="0"/>
          </a:p>
        </p:txBody>
      </p:sp>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45813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fontScale="92500" lnSpcReduction="10000"/>
          </a:bodyPr>
          <a:lstStyle/>
          <a:p>
            <a:r>
              <a:rPr lang="en-US" dirty="0"/>
              <a:t>Now, lets erase the entire contents of flash…</a:t>
            </a:r>
            <a:br>
              <a:rPr lang="en-US" dirty="0"/>
            </a:br>
            <a:r>
              <a:rPr lang="en-US" dirty="0"/>
              <a:t>In the command window, type this command </a:t>
            </a:r>
            <a:br>
              <a:rPr lang="en-US" dirty="0"/>
            </a:br>
            <a:r>
              <a:rPr lang="en-US" dirty="0"/>
              <a:t/>
            </a:r>
            <a:br>
              <a:rPr lang="en-US" dirty="0"/>
            </a:br>
            <a:r>
              <a:rPr lang="en-US" dirty="0" err="1">
                <a:solidFill>
                  <a:schemeClr val="accent1"/>
                </a:solidFill>
              </a:rPr>
              <a:t>blhost</a:t>
            </a:r>
            <a:r>
              <a:rPr lang="en-US" dirty="0">
                <a:solidFill>
                  <a:schemeClr val="accent1"/>
                </a:solidFill>
              </a:rPr>
              <a:t>  –p  com&lt;#&gt;  --  flash-erase-all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You should see this message:  Response status” = 0(0x0) Success</a:t>
            </a:r>
          </a:p>
          <a:p>
            <a:pPr marL="174625" indent="0">
              <a:buNone/>
            </a:pPr>
            <a:r>
              <a:rPr lang="en-US" dirty="0" smtClean="0"/>
              <a:t>This </a:t>
            </a:r>
            <a:r>
              <a:rPr lang="en-US" dirty="0"/>
              <a:t>means you have successfully erased the entire contents of flash.</a:t>
            </a:r>
          </a:p>
          <a:p>
            <a:endParaRPr lang="en-US" dirty="0"/>
          </a:p>
          <a:p>
            <a:endParaRPr lang="en-US" dirty="0"/>
          </a:p>
        </p:txBody>
      </p:sp>
      <p:sp>
        <p:nvSpPr>
          <p:cNvPr id="2" name="Title 1"/>
          <p:cNvSpPr>
            <a:spLocks noGrp="1"/>
          </p:cNvSpPr>
          <p:nvPr>
            <p:ph type="title"/>
          </p:nvPr>
        </p:nvSpPr>
        <p:spPr/>
        <p:txBody>
          <a:bodyPr/>
          <a:lstStyle/>
          <a:p>
            <a:r>
              <a:rPr lang="en-US" dirty="0"/>
              <a:t>ERASE Flash via UART to the KL03 </a:t>
            </a:r>
            <a:r>
              <a:rPr lang="en-US" dirty="0" err="1" smtClean="0"/>
              <a:t>Bootloader</a:t>
            </a:r>
            <a:endParaRPr lang="en-US" dirty="0"/>
          </a:p>
        </p:txBody>
      </p:sp>
      <p:pic>
        <p:nvPicPr>
          <p:cNvPr id="30722" name="Picture 2" descr="C:\Users\R80133\AppData\Local\Temp\SNAGHTMLa5f75e5d.PNG"/>
          <p:cNvPicPr>
            <a:picLocks noChangeAspect="1" noChangeArrowheads="1"/>
          </p:cNvPicPr>
          <p:nvPr/>
        </p:nvPicPr>
        <p:blipFill>
          <a:blip r:embed="rId2" cstate="print"/>
          <a:srcRect/>
          <a:stretch>
            <a:fillRect/>
          </a:stretch>
        </p:blipFill>
        <p:spPr bwMode="auto">
          <a:xfrm>
            <a:off x="859470" y="2362200"/>
            <a:ext cx="8112438" cy="2355224"/>
          </a:xfrm>
          <a:prstGeom prst="rect">
            <a:avLst/>
          </a:prstGeom>
          <a:noFill/>
        </p:spPr>
      </p:pic>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190479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Flash via UART to the KL03 </a:t>
            </a:r>
            <a:r>
              <a:rPr lang="en-US" dirty="0" err="1" smtClean="0"/>
              <a:t>Bootloader</a:t>
            </a:r>
            <a:endParaRPr lang="en-US" dirty="0"/>
          </a:p>
        </p:txBody>
      </p:sp>
      <p:sp>
        <p:nvSpPr>
          <p:cNvPr id="3" name="Text Placeholder 2"/>
          <p:cNvSpPr>
            <a:spLocks noGrp="1"/>
          </p:cNvSpPr>
          <p:nvPr>
            <p:ph type="body" sz="quarter" idx="10"/>
          </p:nvPr>
        </p:nvSpPr>
        <p:spPr>
          <a:xfrm>
            <a:off x="224642" y="1074189"/>
            <a:ext cx="8747266" cy="5326611"/>
          </a:xfrm>
        </p:spPr>
        <p:txBody>
          <a:bodyPr>
            <a:normAutofit fontScale="77500" lnSpcReduction="20000"/>
          </a:bodyPr>
          <a:lstStyle/>
          <a:p>
            <a:r>
              <a:rPr lang="en-US" dirty="0"/>
              <a:t>Now, lets program the contents of flash from a binary file called “KL03LED.bin”…</a:t>
            </a:r>
            <a:br>
              <a:rPr lang="en-US" dirty="0"/>
            </a:br>
            <a:r>
              <a:rPr lang="en-US" dirty="0"/>
              <a:t>In the command window, type this command:</a:t>
            </a:r>
            <a:br>
              <a:rPr lang="en-US" dirty="0"/>
            </a:br>
            <a:r>
              <a:rPr lang="en-US" dirty="0"/>
              <a:t/>
            </a:r>
            <a:br>
              <a:rPr lang="en-US" dirty="0"/>
            </a:br>
            <a:r>
              <a:rPr lang="en-US" dirty="0" err="1">
                <a:solidFill>
                  <a:schemeClr val="accent1"/>
                </a:solidFill>
              </a:rPr>
              <a:t>blhost</a:t>
            </a:r>
            <a:r>
              <a:rPr lang="en-US" dirty="0">
                <a:solidFill>
                  <a:schemeClr val="accent1"/>
                </a:solidFill>
              </a:rPr>
              <a:t>  –p  com&lt;#&gt;  --  write-memory 0 KL03LED.bin</a:t>
            </a:r>
          </a:p>
          <a:p>
            <a:endParaRPr lang="en-US" dirty="0">
              <a:solidFill>
                <a:schemeClr val="accent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You should see this message:  Response status” = 0(0x0) Success</a:t>
            </a:r>
          </a:p>
          <a:p>
            <a:pPr marL="174625" indent="0">
              <a:buNone/>
            </a:pPr>
            <a:r>
              <a:rPr lang="en-US" dirty="0" smtClean="0"/>
              <a:t>This </a:t>
            </a:r>
            <a:r>
              <a:rPr lang="en-US" dirty="0"/>
              <a:t>means you have successfully programmed the file “KL03LED.bin to the flash memory.</a:t>
            </a:r>
          </a:p>
          <a:p>
            <a:r>
              <a:rPr lang="en-US" dirty="0"/>
              <a:t>Now, to execute the code from flash, press the RESET button on the FRDM-KL03Z board.  This will disconnect the </a:t>
            </a:r>
            <a:r>
              <a:rPr lang="en-US" dirty="0" err="1"/>
              <a:t>bootloader</a:t>
            </a:r>
            <a:r>
              <a:rPr lang="en-US" dirty="0"/>
              <a:t> from the PC.</a:t>
            </a:r>
          </a:p>
          <a:p>
            <a:r>
              <a:rPr lang="en-US" dirty="0"/>
              <a:t>The board will wait 5 seconds, then start executing from </a:t>
            </a:r>
            <a:br>
              <a:rPr lang="en-US" dirty="0"/>
            </a:br>
            <a:r>
              <a:rPr lang="en-US" dirty="0"/>
              <a:t>flash memory at 0x0000000, or the reset vector.  The red, green, and blue, LED should flash one second intervals.</a:t>
            </a:r>
          </a:p>
          <a:p>
            <a:endParaRPr lang="en-US" dirty="0"/>
          </a:p>
        </p:txBody>
      </p:sp>
      <p:pic>
        <p:nvPicPr>
          <p:cNvPr id="31746" name="Picture 2" descr="C:\Users\R80133\AppData\Local\Temp\SNAGHTMLa5ff0008.PNG"/>
          <p:cNvPicPr>
            <a:picLocks noChangeAspect="1" noChangeArrowheads="1"/>
          </p:cNvPicPr>
          <p:nvPr/>
        </p:nvPicPr>
        <p:blipFill>
          <a:blip r:embed="rId2" cstate="print"/>
          <a:srcRect/>
          <a:stretch>
            <a:fillRect/>
          </a:stretch>
        </p:blipFill>
        <p:spPr bwMode="auto">
          <a:xfrm>
            <a:off x="915429" y="2133600"/>
            <a:ext cx="7991475" cy="2257426"/>
          </a:xfrm>
          <a:prstGeom prst="rect">
            <a:avLst/>
          </a:prstGeom>
          <a:noFill/>
        </p:spPr>
      </p:pic>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70981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Let’s take the example of the write-memory command</a:t>
            </a:r>
          </a:p>
          <a:p>
            <a:pPr marL="0" indent="0">
              <a:buNone/>
            </a:pPr>
            <a:r>
              <a:rPr lang="en-US" b="1" dirty="0" smtClean="0">
                <a:solidFill>
                  <a:schemeClr val="accent1"/>
                </a:solidFill>
              </a:rPr>
              <a:t>   </a:t>
            </a:r>
            <a:r>
              <a:rPr lang="en-US" b="1" dirty="0" err="1" smtClean="0">
                <a:solidFill>
                  <a:schemeClr val="accent1"/>
                </a:solidFill>
              </a:rPr>
              <a:t>blhost</a:t>
            </a:r>
            <a:r>
              <a:rPr lang="en-US" b="1" dirty="0" smtClean="0">
                <a:solidFill>
                  <a:schemeClr val="accent1"/>
                </a:solidFill>
              </a:rPr>
              <a:t>  </a:t>
            </a:r>
            <a:r>
              <a:rPr lang="en-US" b="1" dirty="0">
                <a:solidFill>
                  <a:schemeClr val="accent1"/>
                </a:solidFill>
              </a:rPr>
              <a:t>–p  com&lt;#&gt;  --  write-memory 0 KL03LED.bin</a:t>
            </a:r>
          </a:p>
          <a:p>
            <a:endParaRPr lang="en-US" dirty="0"/>
          </a:p>
        </p:txBody>
      </p:sp>
      <p:sp>
        <p:nvSpPr>
          <p:cNvPr id="2" name="Title 1"/>
          <p:cNvSpPr>
            <a:spLocks noGrp="1"/>
          </p:cNvSpPr>
          <p:nvPr>
            <p:ph type="title"/>
          </p:nvPr>
        </p:nvSpPr>
        <p:spPr/>
        <p:txBody>
          <a:bodyPr/>
          <a:lstStyle/>
          <a:p>
            <a:r>
              <a:rPr lang="en-US" dirty="0"/>
              <a:t>Explanation of the </a:t>
            </a:r>
            <a:r>
              <a:rPr lang="en-US" dirty="0" err="1"/>
              <a:t>bootloader</a:t>
            </a:r>
            <a:r>
              <a:rPr lang="en-US" dirty="0"/>
              <a:t> commands</a:t>
            </a:r>
            <a:r>
              <a:rPr lang="en-US" dirty="0" smtClean="0"/>
              <a:t>:</a:t>
            </a:r>
            <a:endParaRPr lang="en-US" dirty="0"/>
          </a:p>
        </p:txBody>
      </p:sp>
      <p:sp>
        <p:nvSpPr>
          <p:cNvPr id="6" name="Oval 5"/>
          <p:cNvSpPr/>
          <p:nvPr/>
        </p:nvSpPr>
        <p:spPr>
          <a:xfrm>
            <a:off x="373487" y="1468686"/>
            <a:ext cx="1133342"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7" name="TextBox 6"/>
          <p:cNvSpPr txBox="1"/>
          <p:nvPr/>
        </p:nvSpPr>
        <p:spPr>
          <a:xfrm>
            <a:off x="0" y="5867400"/>
            <a:ext cx="3171061" cy="338554"/>
          </a:xfrm>
          <a:prstGeom prst="rect">
            <a:avLst/>
          </a:prstGeom>
          <a:noFill/>
        </p:spPr>
        <p:txBody>
          <a:bodyPr wrap="none" rtlCol="0">
            <a:spAutoFit/>
          </a:bodyPr>
          <a:lstStyle/>
          <a:p>
            <a:r>
              <a:rPr lang="en-US" sz="1600" b="1" dirty="0" smtClean="0">
                <a:solidFill>
                  <a:schemeClr val="accent2"/>
                </a:solidFill>
              </a:rPr>
              <a:t>Bootloader execution program</a:t>
            </a:r>
            <a:endParaRPr lang="en-US" sz="1600" b="1" dirty="0">
              <a:solidFill>
                <a:schemeClr val="accent2"/>
              </a:solidFill>
            </a:endParaRPr>
          </a:p>
        </p:txBody>
      </p:sp>
      <p:sp>
        <p:nvSpPr>
          <p:cNvPr id="8" name="Line 10"/>
          <p:cNvSpPr>
            <a:spLocks noChangeShapeType="1"/>
          </p:cNvSpPr>
          <p:nvPr/>
        </p:nvSpPr>
        <p:spPr bwMode="auto">
          <a:xfrm flipV="1">
            <a:off x="1049628" y="2061113"/>
            <a:ext cx="57955" cy="382423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2" name="Oval 11"/>
          <p:cNvSpPr/>
          <p:nvPr/>
        </p:nvSpPr>
        <p:spPr>
          <a:xfrm>
            <a:off x="1504683" y="1453661"/>
            <a:ext cx="478664"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3" name="Line 10"/>
          <p:cNvSpPr>
            <a:spLocks noChangeShapeType="1"/>
          </p:cNvSpPr>
          <p:nvPr/>
        </p:nvSpPr>
        <p:spPr bwMode="auto">
          <a:xfrm flipV="1">
            <a:off x="1712890" y="2007450"/>
            <a:ext cx="100886" cy="3358745"/>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4" name="TextBox 13"/>
          <p:cNvSpPr txBox="1"/>
          <p:nvPr/>
        </p:nvSpPr>
        <p:spPr>
          <a:xfrm>
            <a:off x="1247104" y="5410200"/>
            <a:ext cx="4691990" cy="338554"/>
          </a:xfrm>
          <a:prstGeom prst="rect">
            <a:avLst/>
          </a:prstGeom>
          <a:noFill/>
        </p:spPr>
        <p:txBody>
          <a:bodyPr wrap="none" rtlCol="0">
            <a:spAutoFit/>
          </a:bodyPr>
          <a:lstStyle/>
          <a:p>
            <a:r>
              <a:rPr lang="en-US" sz="1600" b="1" dirty="0" smtClean="0">
                <a:solidFill>
                  <a:schemeClr val="accent2"/>
                </a:solidFill>
              </a:rPr>
              <a:t>-p =&gt; communicating via UART,  -u is USB HID</a:t>
            </a:r>
            <a:endParaRPr lang="en-US" sz="1600" b="1" dirty="0">
              <a:solidFill>
                <a:schemeClr val="accent2"/>
              </a:solidFill>
            </a:endParaRPr>
          </a:p>
        </p:txBody>
      </p:sp>
      <p:sp>
        <p:nvSpPr>
          <p:cNvPr id="15" name="Oval 14"/>
          <p:cNvSpPr/>
          <p:nvPr/>
        </p:nvSpPr>
        <p:spPr>
          <a:xfrm>
            <a:off x="1983347" y="1464393"/>
            <a:ext cx="1171606"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6" name="TextBox 15"/>
          <p:cNvSpPr txBox="1"/>
          <p:nvPr/>
        </p:nvSpPr>
        <p:spPr>
          <a:xfrm>
            <a:off x="2094963" y="4953000"/>
            <a:ext cx="5455148" cy="338554"/>
          </a:xfrm>
          <a:prstGeom prst="rect">
            <a:avLst/>
          </a:prstGeom>
          <a:noFill/>
        </p:spPr>
        <p:txBody>
          <a:bodyPr wrap="none" rtlCol="0">
            <a:spAutoFit/>
          </a:bodyPr>
          <a:lstStyle/>
          <a:p>
            <a:r>
              <a:rPr lang="en-US" sz="1600" b="1" dirty="0" smtClean="0">
                <a:solidFill>
                  <a:schemeClr val="accent2"/>
                </a:solidFill>
              </a:rPr>
              <a:t>COM port # for UART (located in Windows DEV MGR)</a:t>
            </a:r>
            <a:endParaRPr lang="en-US" sz="1600" b="1" dirty="0">
              <a:solidFill>
                <a:schemeClr val="accent2"/>
              </a:solidFill>
            </a:endParaRPr>
          </a:p>
        </p:txBody>
      </p:sp>
      <p:sp>
        <p:nvSpPr>
          <p:cNvPr id="17" name="Line 10"/>
          <p:cNvSpPr>
            <a:spLocks noChangeShapeType="1"/>
          </p:cNvSpPr>
          <p:nvPr/>
        </p:nvSpPr>
        <p:spPr bwMode="auto">
          <a:xfrm flipV="1">
            <a:off x="2331449" y="2043938"/>
            <a:ext cx="407459" cy="2884237"/>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18" name="Oval 17"/>
          <p:cNvSpPr/>
          <p:nvPr/>
        </p:nvSpPr>
        <p:spPr>
          <a:xfrm>
            <a:off x="3505201" y="1449368"/>
            <a:ext cx="1959362"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9" name="TextBox 18"/>
          <p:cNvSpPr txBox="1"/>
          <p:nvPr/>
        </p:nvSpPr>
        <p:spPr>
          <a:xfrm>
            <a:off x="3020095" y="4343400"/>
            <a:ext cx="5879205" cy="584775"/>
          </a:xfrm>
          <a:prstGeom prst="rect">
            <a:avLst/>
          </a:prstGeom>
          <a:noFill/>
        </p:spPr>
        <p:txBody>
          <a:bodyPr wrap="square" rtlCol="0">
            <a:spAutoFit/>
          </a:bodyPr>
          <a:lstStyle/>
          <a:p>
            <a:r>
              <a:rPr lang="en-US" sz="1600" b="1" dirty="0" smtClean="0">
                <a:solidFill>
                  <a:schemeClr val="accent2"/>
                </a:solidFill>
              </a:rPr>
              <a:t>Bootloader commands (ping, erase-memory, get-property)</a:t>
            </a:r>
          </a:p>
          <a:p>
            <a:r>
              <a:rPr lang="en-US" sz="1600" b="1" dirty="0" smtClean="0">
                <a:solidFill>
                  <a:schemeClr val="accent2"/>
                </a:solidFill>
              </a:rPr>
              <a:t>For list of commands, type </a:t>
            </a:r>
            <a:r>
              <a:rPr lang="en-US" sz="1600" b="1" i="1" dirty="0" smtClean="0">
                <a:solidFill>
                  <a:schemeClr val="accent2"/>
                </a:solidFill>
              </a:rPr>
              <a:t>blhost --help </a:t>
            </a:r>
            <a:r>
              <a:rPr lang="en-US" sz="1600" b="1" dirty="0" smtClean="0">
                <a:solidFill>
                  <a:schemeClr val="accent2"/>
                </a:solidFill>
              </a:rPr>
              <a:t>in CMD window</a:t>
            </a:r>
            <a:endParaRPr lang="en-US" sz="1600" b="1" dirty="0">
              <a:solidFill>
                <a:schemeClr val="accent2"/>
              </a:solidFill>
            </a:endParaRPr>
          </a:p>
        </p:txBody>
      </p:sp>
      <p:sp>
        <p:nvSpPr>
          <p:cNvPr id="20" name="Line 10"/>
          <p:cNvSpPr>
            <a:spLocks noChangeShapeType="1"/>
          </p:cNvSpPr>
          <p:nvPr/>
        </p:nvSpPr>
        <p:spPr bwMode="auto">
          <a:xfrm flipV="1">
            <a:off x="3433994" y="2016033"/>
            <a:ext cx="1002780" cy="2315562"/>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1" name="Oval 20"/>
          <p:cNvSpPr/>
          <p:nvPr/>
        </p:nvSpPr>
        <p:spPr>
          <a:xfrm>
            <a:off x="5334000" y="1412878"/>
            <a:ext cx="480811"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2" name="TextBox 21"/>
          <p:cNvSpPr txBox="1"/>
          <p:nvPr/>
        </p:nvSpPr>
        <p:spPr>
          <a:xfrm>
            <a:off x="4318716" y="3657600"/>
            <a:ext cx="2736760" cy="584775"/>
          </a:xfrm>
          <a:prstGeom prst="rect">
            <a:avLst/>
          </a:prstGeom>
          <a:noFill/>
        </p:spPr>
        <p:txBody>
          <a:bodyPr wrap="square" rtlCol="0">
            <a:spAutoFit/>
          </a:bodyPr>
          <a:lstStyle/>
          <a:p>
            <a:r>
              <a:rPr lang="en-US" sz="1600" b="1" dirty="0" smtClean="0">
                <a:solidFill>
                  <a:schemeClr val="accent2"/>
                </a:solidFill>
              </a:rPr>
              <a:t>Starting address where memory will be written</a:t>
            </a:r>
            <a:endParaRPr lang="en-US" sz="1600" b="1" dirty="0">
              <a:solidFill>
                <a:schemeClr val="accent2"/>
              </a:solidFill>
            </a:endParaRPr>
          </a:p>
        </p:txBody>
      </p:sp>
      <p:sp>
        <p:nvSpPr>
          <p:cNvPr id="23" name="Line 10"/>
          <p:cNvSpPr>
            <a:spLocks noChangeShapeType="1"/>
          </p:cNvSpPr>
          <p:nvPr/>
        </p:nvSpPr>
        <p:spPr bwMode="auto">
          <a:xfrm flipV="1">
            <a:off x="5125419" y="2007450"/>
            <a:ext cx="470452" cy="1637470"/>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4" name="TextBox 23"/>
          <p:cNvSpPr txBox="1"/>
          <p:nvPr/>
        </p:nvSpPr>
        <p:spPr>
          <a:xfrm>
            <a:off x="6407240" y="3078642"/>
            <a:ext cx="2736760" cy="584775"/>
          </a:xfrm>
          <a:prstGeom prst="rect">
            <a:avLst/>
          </a:prstGeom>
          <a:noFill/>
        </p:spPr>
        <p:txBody>
          <a:bodyPr wrap="square" rtlCol="0">
            <a:spAutoFit/>
          </a:bodyPr>
          <a:lstStyle/>
          <a:p>
            <a:r>
              <a:rPr lang="en-US" sz="1600" b="1" dirty="0" smtClean="0">
                <a:solidFill>
                  <a:schemeClr val="accent2"/>
                </a:solidFill>
              </a:rPr>
              <a:t>File binary or .srec used to program memory</a:t>
            </a:r>
            <a:endParaRPr lang="en-US" sz="1600" b="1" dirty="0">
              <a:solidFill>
                <a:schemeClr val="accent2"/>
              </a:solidFill>
            </a:endParaRPr>
          </a:p>
        </p:txBody>
      </p:sp>
      <p:sp>
        <p:nvSpPr>
          <p:cNvPr id="25" name="Line 10"/>
          <p:cNvSpPr>
            <a:spLocks noChangeShapeType="1"/>
          </p:cNvSpPr>
          <p:nvPr/>
        </p:nvSpPr>
        <p:spPr bwMode="auto">
          <a:xfrm flipV="1">
            <a:off x="6664819" y="2009598"/>
            <a:ext cx="141666" cy="1066799"/>
          </a:xfrm>
          <a:prstGeom prst="line">
            <a:avLst/>
          </a:prstGeom>
          <a:solidFill>
            <a:schemeClr val="tx1"/>
          </a:solidFill>
          <a:ln w="76200">
            <a:solidFill>
              <a:schemeClr val="accent2"/>
            </a:solidFill>
            <a:round/>
            <a:headEnd/>
            <a:tailEnd type="triangle" w="med" len="med"/>
          </a:ln>
        </p:spPr>
        <p:txBody>
          <a:bodyPr/>
          <a:lstStyle/>
          <a:p>
            <a:pPr algn="ctr">
              <a:defRPr/>
            </a:pPr>
            <a:endParaRPr lang="en-US" dirty="0">
              <a:solidFill>
                <a:schemeClr val="accent2"/>
              </a:solidFill>
            </a:endParaRPr>
          </a:p>
        </p:txBody>
      </p:sp>
      <p:sp>
        <p:nvSpPr>
          <p:cNvPr id="26" name="Oval 25"/>
          <p:cNvSpPr/>
          <p:nvPr/>
        </p:nvSpPr>
        <p:spPr>
          <a:xfrm>
            <a:off x="5638800" y="1401651"/>
            <a:ext cx="2157212" cy="579549"/>
          </a:xfrm>
          <a:prstGeom prst="ellipse">
            <a:avLst/>
          </a:prstGeom>
          <a:no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7" name="TextBox 26"/>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70415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different methods of entry into the bootloader</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550572" y="3826502"/>
            <a:ext cx="6856413" cy="2038350"/>
          </a:xfrm>
          <a:prstGeom prst="rect">
            <a:avLst/>
          </a:prstGeom>
          <a:noFill/>
          <a:ln w="9525">
            <a:noFill/>
            <a:miter lim="800000"/>
            <a:headEnd/>
            <a:tailEnd/>
          </a:ln>
        </p:spPr>
      </p:pic>
      <p:sp>
        <p:nvSpPr>
          <p:cNvPr id="4" name="Text Placeholder 3"/>
          <p:cNvSpPr>
            <a:spLocks noGrp="1"/>
          </p:cNvSpPr>
          <p:nvPr>
            <p:ph type="body" sz="quarter" idx="10"/>
          </p:nvPr>
        </p:nvSpPr>
        <p:spPr/>
        <p:txBody>
          <a:bodyPr/>
          <a:lstStyle/>
          <a:p>
            <a:pPr>
              <a:buFont typeface="Wingdings" panose="05000000000000000000" pitchFamily="2" charset="2"/>
              <a:buChar char="ü"/>
            </a:pPr>
            <a:r>
              <a:rPr lang="en-US" dirty="0"/>
              <a:t>For the labs, we were entering the </a:t>
            </a:r>
            <a:r>
              <a:rPr lang="en-US" dirty="0" err="1"/>
              <a:t>Bootloader</a:t>
            </a:r>
            <a:r>
              <a:rPr lang="en-US" dirty="0"/>
              <a:t> using the NMI pin from the MCU (connected to switch SW3).</a:t>
            </a:r>
          </a:p>
          <a:p>
            <a:pPr>
              <a:buFont typeface="Wingdings" panose="05000000000000000000" pitchFamily="2" charset="2"/>
              <a:buChar char="ü"/>
            </a:pPr>
            <a:r>
              <a:rPr lang="en-US" dirty="0" smtClean="0"/>
              <a:t>The </a:t>
            </a:r>
            <a:r>
              <a:rPr lang="en-US" dirty="0" err="1"/>
              <a:t>bootloader</a:t>
            </a:r>
            <a:r>
              <a:rPr lang="en-US" dirty="0"/>
              <a:t> also has a timeout mechanism.  Meaning, the flash application code will not execute until the five seconds (configurable, default is 5 seconds) after a reset has occurred. </a:t>
            </a:r>
          </a:p>
          <a:p>
            <a:pPr>
              <a:buFont typeface="Wingdings" panose="05000000000000000000" pitchFamily="2" charset="2"/>
              <a:buChar char="ü"/>
            </a:pPr>
            <a:r>
              <a:rPr lang="en-US" dirty="0" smtClean="0"/>
              <a:t>In </a:t>
            </a:r>
            <a:r>
              <a:rPr lang="en-US" dirty="0"/>
              <a:t>the datasheet, section 21.2.6,  RCM Module, there are 4 options for entering the </a:t>
            </a:r>
            <a:r>
              <a:rPr lang="en-US" dirty="0" err="1"/>
              <a:t>bootloader</a:t>
            </a:r>
            <a:r>
              <a:rPr lang="en-US" dirty="0"/>
              <a:t> from RESET.</a:t>
            </a:r>
          </a:p>
          <a:p>
            <a:endParaRPr lang="en-US" dirty="0"/>
          </a:p>
        </p:txBody>
      </p:sp>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049115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the bootloader with different/no entry methods</a:t>
            </a:r>
            <a:endParaRPr lang="en-US" dirty="0"/>
          </a:p>
        </p:txBody>
      </p:sp>
      <p:sp>
        <p:nvSpPr>
          <p:cNvPr id="6" name="Text Placeholder 2"/>
          <p:cNvSpPr>
            <a:spLocks noGrp="1"/>
          </p:cNvSpPr>
          <p:nvPr>
            <p:ph type="body" sz="quarter" idx="10"/>
          </p:nvPr>
        </p:nvSpPr>
        <p:spPr/>
        <p:txBody>
          <a:bodyPr>
            <a:normAutofit lnSpcReduction="10000"/>
          </a:bodyPr>
          <a:lstStyle/>
          <a:p>
            <a:pPr marL="457200" indent="-457200">
              <a:buNone/>
            </a:pPr>
            <a:r>
              <a:rPr lang="en-US" dirty="0" smtClean="0"/>
              <a:t>Option 1:  Program the application to </a:t>
            </a:r>
            <a:r>
              <a:rPr lang="en-US" b="1" u="sng" dirty="0" smtClean="0"/>
              <a:t>ALWAYS</a:t>
            </a:r>
            <a:r>
              <a:rPr lang="en-US" dirty="0" smtClean="0"/>
              <a:t> execute from flash immediately upon reset.</a:t>
            </a:r>
          </a:p>
          <a:p>
            <a:pPr marL="457200" indent="-457200">
              <a:buNone/>
            </a:pPr>
            <a:endParaRPr lang="en-US" dirty="0" smtClean="0"/>
          </a:p>
          <a:p>
            <a:pPr marL="457200" indent="-457200">
              <a:buNone/>
            </a:pPr>
            <a:r>
              <a:rPr lang="en-US" dirty="0" smtClean="0"/>
              <a:t>Option 2:  Program the application to only execute from the bootloader if the RESET switch and NMI pin is asserted low upon RESET.</a:t>
            </a:r>
          </a:p>
          <a:p>
            <a:pPr marL="457200" indent="-457200">
              <a:buNone/>
            </a:pPr>
            <a:endParaRPr lang="en-US" dirty="0" smtClean="0"/>
          </a:p>
          <a:p>
            <a:pPr marL="457200" indent="-457200">
              <a:buNone/>
            </a:pPr>
            <a:r>
              <a:rPr lang="en-US" dirty="0" smtClean="0"/>
              <a:t>Option 3: Program the application to always jump into the bootloader and timeout after 5 seconds from RESET if  communications have not been established.</a:t>
            </a:r>
          </a:p>
          <a:p>
            <a:pPr marL="457200" indent="-457200">
              <a:buNone/>
            </a:pPr>
            <a:endParaRPr lang="en-US" dirty="0" smtClean="0"/>
          </a:p>
          <a:p>
            <a:pPr marL="457200" indent="-457200">
              <a:buNone/>
            </a:pPr>
            <a:r>
              <a:rPr lang="en-US" dirty="0" smtClean="0"/>
              <a:t>Option 4: Program the application to jump into the bootloader from the user’s code without using RESET or the NMI switch. </a:t>
            </a:r>
          </a:p>
          <a:p>
            <a:pPr marL="457200" indent="-457200">
              <a:buNone/>
            </a:pPr>
            <a:endParaRPr lang="en-US" dirty="0" smtClean="0"/>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29073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effectLst/>
        </p:spPr>
        <p:txBody>
          <a:bodyPr/>
          <a:lstStyle/>
          <a:p>
            <a:r>
              <a:rPr lang="en-US" dirty="0" smtClean="0"/>
              <a:t>Kinetis Bootloader</a:t>
            </a:r>
            <a:endParaRPr lang="en-US" dirty="0">
              <a:solidFill>
                <a:schemeClr val="accent4">
                  <a:lumMod val="50000"/>
                </a:schemeClr>
              </a:solidFill>
              <a:effectLst/>
            </a:endParaRPr>
          </a:p>
        </p:txBody>
      </p:sp>
      <p:sp>
        <p:nvSpPr>
          <p:cNvPr id="29" name="TextBox 28"/>
          <p:cNvSpPr txBox="1"/>
          <p:nvPr/>
        </p:nvSpPr>
        <p:spPr>
          <a:xfrm>
            <a:off x="4710742" y="839741"/>
            <a:ext cx="4262819" cy="5408659"/>
          </a:xfrm>
          <a:prstGeom prst="rect">
            <a:avLst/>
          </a:prstGeom>
          <a:noFill/>
        </p:spPr>
        <p:txBody>
          <a:bodyPr wrap="square" lIns="0" tIns="0" rIns="0" bIns="0" rtlCol="0">
            <a:spAutoFit/>
          </a:bodyPr>
          <a:lstStyle/>
          <a:p>
            <a:pPr marL="175022" indent="-175022">
              <a:spcBef>
                <a:spcPts val="431"/>
              </a:spcBef>
              <a:spcAft>
                <a:spcPts val="56"/>
              </a:spcAft>
              <a:buClr>
                <a:prstClr val="black">
                  <a:lumMod val="85000"/>
                  <a:lumOff val="15000"/>
                </a:prstClr>
              </a:buClr>
              <a:buSzPct val="80000"/>
              <a:defRPr/>
            </a:pPr>
            <a:r>
              <a:rPr lang="en-US" sz="1600" b="1" kern="0" dirty="0" smtClean="0">
                <a:solidFill>
                  <a:srgbClr val="E64F0C"/>
                </a:solidFill>
              </a:rPr>
              <a:t>Product Features</a:t>
            </a:r>
            <a:endParaRPr lang="en-US" sz="1600" kern="0" dirty="0" smtClean="0">
              <a:solidFill>
                <a:srgbClr val="E64F0C"/>
              </a:solidFill>
            </a:endParaRP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A common bootloader for Kinetis MCUs </a:t>
            </a: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C/C++ Source code provided under a permissive BSD open source license</a:t>
            </a: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a:solidFill>
                  <a:prstClr val="black"/>
                </a:solidFill>
              </a:rPr>
              <a:t>Serial communications with a host via UART, SPI, I2C, </a:t>
            </a:r>
            <a:r>
              <a:rPr lang="en-US" sz="1400" kern="0" dirty="0" smtClean="0">
                <a:solidFill>
                  <a:prstClr val="black"/>
                </a:solidFill>
              </a:rPr>
              <a:t>CAN and USB HID</a:t>
            </a:r>
            <a:endParaRPr lang="en-US" sz="1400" kern="0" dirty="0">
              <a:solidFill>
                <a:prstClr val="black"/>
              </a:solidFill>
            </a:endParaRPr>
          </a:p>
          <a:p>
            <a:pPr marL="632222" lvl="1" indent="-175022">
              <a:spcBef>
                <a:spcPts val="0"/>
              </a:spcBef>
              <a:spcAft>
                <a:spcPts val="600"/>
              </a:spcAft>
              <a:buClr>
                <a:prstClr val="black">
                  <a:lumMod val="85000"/>
                  <a:lumOff val="15000"/>
                </a:prstClr>
              </a:buClr>
              <a:buSzPct val="80000"/>
              <a:buFont typeface="Arial" pitchFamily="34" charset="0"/>
              <a:buChar char="•"/>
              <a:defRPr/>
            </a:pPr>
            <a:r>
              <a:rPr lang="en-US" sz="1400" kern="0" dirty="0">
                <a:solidFill>
                  <a:prstClr val="black"/>
                </a:solidFill>
              </a:rPr>
              <a:t>Active peripheral detection</a:t>
            </a:r>
          </a:p>
          <a:p>
            <a:pPr marL="632222" lvl="1" indent="-175022">
              <a:spcBef>
                <a:spcPts val="0"/>
              </a:spcBef>
              <a:spcAft>
                <a:spcPts val="600"/>
              </a:spcAft>
              <a:buClr>
                <a:prstClr val="black">
                  <a:lumMod val="85000"/>
                  <a:lumOff val="15000"/>
                </a:prstClr>
              </a:buClr>
              <a:buSzPct val="80000"/>
              <a:buFont typeface="Arial" pitchFamily="34" charset="0"/>
              <a:buChar char="•"/>
              <a:defRPr/>
            </a:pPr>
            <a:r>
              <a:rPr lang="en-US" sz="1400" kern="0" dirty="0">
                <a:solidFill>
                  <a:prstClr val="black"/>
                </a:solidFill>
              </a:rPr>
              <a:t>Common </a:t>
            </a:r>
            <a:r>
              <a:rPr lang="en-US" sz="1400" kern="0" dirty="0" smtClean="0">
                <a:solidFill>
                  <a:prstClr val="black"/>
                </a:solidFill>
              </a:rPr>
              <a:t>packet-based protocol </a:t>
            </a:r>
            <a:r>
              <a:rPr lang="en-US" sz="1400" kern="0" dirty="0">
                <a:solidFill>
                  <a:prstClr val="black"/>
                </a:solidFill>
              </a:rPr>
              <a:t>for all </a:t>
            </a:r>
            <a:r>
              <a:rPr lang="en-US" sz="1400" kern="0" dirty="0" smtClean="0">
                <a:solidFill>
                  <a:prstClr val="black"/>
                </a:solidFill>
              </a:rPr>
              <a:t>peripherals</a:t>
            </a: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Packet error detection and retransmission</a:t>
            </a:r>
            <a:endParaRPr lang="en-US" sz="1400" kern="0" dirty="0">
              <a:solidFill>
                <a:prstClr val="black"/>
              </a:solidFill>
            </a:endParaRP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Configurable options for executing bootloader at startup or application runtime</a:t>
            </a: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Command-line </a:t>
            </a:r>
            <a:r>
              <a:rPr lang="en-US" sz="1400" kern="0" dirty="0">
                <a:solidFill>
                  <a:prstClr val="black"/>
                </a:solidFill>
              </a:rPr>
              <a:t>and GUI tools </a:t>
            </a:r>
            <a:r>
              <a:rPr lang="en-US" sz="1400" kern="0" dirty="0" smtClean="0">
                <a:solidFill>
                  <a:prstClr val="black"/>
                </a:solidFill>
              </a:rPr>
              <a:t>provided</a:t>
            </a:r>
          </a:p>
          <a:p>
            <a:pPr marL="175022"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Designed to be flash, ROM or RAM resident</a:t>
            </a:r>
          </a:p>
          <a:p>
            <a:pPr marL="632222" lvl="1"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Failsafe boot mechanism on Kinetis devices with ROM</a:t>
            </a:r>
          </a:p>
          <a:p>
            <a:pPr marL="632222" lvl="1"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Pre-programmed into flash (on devices without a dedicated ROM) and executed from RAM for built-in factory programming</a:t>
            </a:r>
          </a:p>
          <a:p>
            <a:pPr marL="632222" lvl="1" indent="-175022">
              <a:spcBef>
                <a:spcPts val="0"/>
              </a:spcBef>
              <a:spcAft>
                <a:spcPts val="600"/>
              </a:spcAft>
              <a:buClr>
                <a:prstClr val="black">
                  <a:lumMod val="85000"/>
                  <a:lumOff val="15000"/>
                </a:prstClr>
              </a:buClr>
              <a:buSzPct val="80000"/>
              <a:buFont typeface="Arial" pitchFamily="34" charset="0"/>
              <a:buChar char="•"/>
              <a:defRPr/>
            </a:pPr>
            <a:r>
              <a:rPr lang="en-US" sz="1400" kern="0" dirty="0" smtClean="0">
                <a:solidFill>
                  <a:prstClr val="black"/>
                </a:solidFill>
              </a:rPr>
              <a:t>Fully customizable for use in customer applications providing reliable field updates</a:t>
            </a:r>
          </a:p>
        </p:txBody>
      </p:sp>
      <p:sp>
        <p:nvSpPr>
          <p:cNvPr id="31" name="Rectangle 30"/>
          <p:cNvSpPr/>
          <p:nvPr/>
        </p:nvSpPr>
        <p:spPr>
          <a:xfrm>
            <a:off x="1331263" y="2044750"/>
            <a:ext cx="3364915" cy="1078500"/>
          </a:xfrm>
          <a:prstGeom prst="rect">
            <a:avLst/>
          </a:prstGeom>
        </p:spPr>
        <p:txBody>
          <a:bodyPr wrap="square" anchor="ctr" anchorCtr="0">
            <a:spAutoFit/>
          </a:bodyPr>
          <a:lstStyle/>
          <a:p>
            <a:pPr>
              <a:lnSpc>
                <a:spcPct val="89000"/>
              </a:lnSpc>
            </a:pPr>
            <a:r>
              <a:rPr lang="en-US" dirty="0" smtClean="0">
                <a:solidFill>
                  <a:prstClr val="black">
                    <a:lumMod val="75000"/>
                    <a:lumOff val="25000"/>
                  </a:prstClr>
                </a:solidFill>
              </a:rPr>
              <a:t>Flash, ROM </a:t>
            </a:r>
            <a:r>
              <a:rPr lang="en-US" dirty="0">
                <a:solidFill>
                  <a:prstClr val="black">
                    <a:lumMod val="75000"/>
                    <a:lumOff val="25000"/>
                  </a:prstClr>
                </a:solidFill>
              </a:rPr>
              <a:t>or </a:t>
            </a:r>
            <a:r>
              <a:rPr lang="en-US" dirty="0" smtClean="0">
                <a:solidFill>
                  <a:prstClr val="black">
                    <a:lumMod val="75000"/>
                    <a:lumOff val="25000"/>
                  </a:prstClr>
                </a:solidFill>
              </a:rPr>
              <a:t>RAM based bootloader with open-source software and host-side programming utilities. </a:t>
            </a:r>
            <a:endParaRPr lang="en-US" dirty="0">
              <a:solidFill>
                <a:prstClr val="black"/>
              </a:solidFill>
            </a:endParaRPr>
          </a:p>
        </p:txBody>
      </p:sp>
      <p:grpSp>
        <p:nvGrpSpPr>
          <p:cNvPr id="2" name="Group 42"/>
          <p:cNvGrpSpPr/>
          <p:nvPr/>
        </p:nvGrpSpPr>
        <p:grpSpPr>
          <a:xfrm>
            <a:off x="526935" y="2126010"/>
            <a:ext cx="789764" cy="763578"/>
            <a:chOff x="534156" y="2546921"/>
            <a:chExt cx="789764" cy="763578"/>
          </a:xfrm>
        </p:grpSpPr>
        <p:sp>
          <p:nvSpPr>
            <p:cNvPr id="40" name="Oval 70"/>
            <p:cNvSpPr>
              <a:spLocks noChangeArrowheads="1"/>
            </p:cNvSpPr>
            <p:nvPr/>
          </p:nvSpPr>
          <p:spPr bwMode="auto">
            <a:xfrm>
              <a:off x="534156" y="2546921"/>
              <a:ext cx="789764" cy="763578"/>
            </a:xfrm>
            <a:prstGeom prst="ellipse">
              <a:avLst/>
            </a:prstGeom>
            <a:solidFill>
              <a:schemeClr val="accent4">
                <a:lumMod val="50000"/>
              </a:schemeClr>
            </a:solidFill>
            <a:ln w="38100">
              <a:solidFill>
                <a:schemeClr val="accent2"/>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sp>
          <p:nvSpPr>
            <p:cNvPr id="41" name="Freeform 120"/>
            <p:cNvSpPr>
              <a:spLocks noEditPoints="1"/>
            </p:cNvSpPr>
            <p:nvPr/>
          </p:nvSpPr>
          <p:spPr bwMode="auto">
            <a:xfrm>
              <a:off x="680447" y="2693074"/>
              <a:ext cx="497183" cy="471272"/>
            </a:xfrm>
            <a:custGeom>
              <a:avLst/>
              <a:gdLst>
                <a:gd name="T0" fmla="*/ 105 w 146"/>
                <a:gd name="T1" fmla="*/ 62 h 142"/>
                <a:gd name="T2" fmla="*/ 39 w 146"/>
                <a:gd name="T3" fmla="*/ 62 h 142"/>
                <a:gd name="T4" fmla="*/ 35 w 146"/>
                <a:gd name="T5" fmla="*/ 66 h 142"/>
                <a:gd name="T6" fmla="*/ 39 w 146"/>
                <a:gd name="T7" fmla="*/ 70 h 142"/>
                <a:gd name="T8" fmla="*/ 105 w 146"/>
                <a:gd name="T9" fmla="*/ 70 h 142"/>
                <a:gd name="T10" fmla="*/ 109 w 146"/>
                <a:gd name="T11" fmla="*/ 66 h 142"/>
                <a:gd name="T12" fmla="*/ 105 w 146"/>
                <a:gd name="T13" fmla="*/ 62 h 142"/>
                <a:gd name="T14" fmla="*/ 105 w 146"/>
                <a:gd name="T15" fmla="*/ 84 h 142"/>
                <a:gd name="T16" fmla="*/ 39 w 146"/>
                <a:gd name="T17" fmla="*/ 84 h 142"/>
                <a:gd name="T18" fmla="*/ 35 w 146"/>
                <a:gd name="T19" fmla="*/ 88 h 142"/>
                <a:gd name="T20" fmla="*/ 39 w 146"/>
                <a:gd name="T21" fmla="*/ 92 h 142"/>
                <a:gd name="T22" fmla="*/ 105 w 146"/>
                <a:gd name="T23" fmla="*/ 92 h 142"/>
                <a:gd name="T24" fmla="*/ 109 w 146"/>
                <a:gd name="T25" fmla="*/ 88 h 142"/>
                <a:gd name="T26" fmla="*/ 105 w 146"/>
                <a:gd name="T27" fmla="*/ 84 h 142"/>
                <a:gd name="T28" fmla="*/ 105 w 146"/>
                <a:gd name="T29" fmla="*/ 42 h 142"/>
                <a:gd name="T30" fmla="*/ 39 w 146"/>
                <a:gd name="T31" fmla="*/ 42 h 142"/>
                <a:gd name="T32" fmla="*/ 35 w 146"/>
                <a:gd name="T33" fmla="*/ 46 h 142"/>
                <a:gd name="T34" fmla="*/ 39 w 146"/>
                <a:gd name="T35" fmla="*/ 49 h 142"/>
                <a:gd name="T36" fmla="*/ 105 w 146"/>
                <a:gd name="T37" fmla="*/ 49 h 142"/>
                <a:gd name="T38" fmla="*/ 109 w 146"/>
                <a:gd name="T39" fmla="*/ 46 h 142"/>
                <a:gd name="T40" fmla="*/ 105 w 146"/>
                <a:gd name="T41" fmla="*/ 42 h 142"/>
                <a:gd name="T42" fmla="*/ 146 w 146"/>
                <a:gd name="T43" fmla="*/ 71 h 142"/>
                <a:gd name="T44" fmla="*/ 146 w 146"/>
                <a:gd name="T45" fmla="*/ 65 h 142"/>
                <a:gd name="T46" fmla="*/ 80 w 146"/>
                <a:gd name="T47" fmla="*/ 1 h 142"/>
                <a:gd name="T48" fmla="*/ 73 w 146"/>
                <a:gd name="T49" fmla="*/ 0 h 142"/>
                <a:gd name="T50" fmla="*/ 0 w 146"/>
                <a:gd name="T51" fmla="*/ 59 h 142"/>
                <a:gd name="T52" fmla="*/ 0 w 146"/>
                <a:gd name="T53" fmla="*/ 65 h 142"/>
                <a:gd name="T54" fmla="*/ 66 w 146"/>
                <a:gd name="T55" fmla="*/ 129 h 142"/>
                <a:gd name="T56" fmla="*/ 76 w 146"/>
                <a:gd name="T57" fmla="*/ 130 h 142"/>
                <a:gd name="T58" fmla="*/ 95 w 146"/>
                <a:gd name="T59" fmla="*/ 127 h 142"/>
                <a:gd name="T60" fmla="*/ 124 w 146"/>
                <a:gd name="T61" fmla="*/ 142 h 142"/>
                <a:gd name="T62" fmla="*/ 124 w 146"/>
                <a:gd name="T63" fmla="*/ 142 h 142"/>
                <a:gd name="T64" fmla="*/ 129 w 146"/>
                <a:gd name="T65" fmla="*/ 139 h 142"/>
                <a:gd name="T66" fmla="*/ 129 w 146"/>
                <a:gd name="T67" fmla="*/ 133 h 142"/>
                <a:gd name="T68" fmla="*/ 122 w 146"/>
                <a:gd name="T69" fmla="*/ 113 h 142"/>
                <a:gd name="T70" fmla="*/ 146 w 146"/>
                <a:gd name="T71" fmla="*/ 71 h 142"/>
                <a:gd name="T72" fmla="*/ 113 w 146"/>
                <a:gd name="T73" fmla="*/ 105 h 142"/>
                <a:gd name="T74" fmla="*/ 111 w 146"/>
                <a:gd name="T75" fmla="*/ 109 h 142"/>
                <a:gd name="T76" fmla="*/ 110 w 146"/>
                <a:gd name="T77" fmla="*/ 113 h 142"/>
                <a:gd name="T78" fmla="*/ 113 w 146"/>
                <a:gd name="T79" fmla="*/ 127 h 142"/>
                <a:gd name="T80" fmla="*/ 103 w 146"/>
                <a:gd name="T81" fmla="*/ 117 h 142"/>
                <a:gd name="T82" fmla="*/ 97 w 146"/>
                <a:gd name="T83" fmla="*/ 114 h 142"/>
                <a:gd name="T84" fmla="*/ 95 w 146"/>
                <a:gd name="T85" fmla="*/ 114 h 142"/>
                <a:gd name="T86" fmla="*/ 76 w 146"/>
                <a:gd name="T87" fmla="*/ 118 h 142"/>
                <a:gd name="T88" fmla="*/ 67 w 146"/>
                <a:gd name="T89" fmla="*/ 117 h 142"/>
                <a:gd name="T90" fmla="*/ 12 w 146"/>
                <a:gd name="T91" fmla="*/ 65 h 142"/>
                <a:gd name="T92" fmla="*/ 12 w 146"/>
                <a:gd name="T93" fmla="*/ 60 h 142"/>
                <a:gd name="T94" fmla="*/ 73 w 146"/>
                <a:gd name="T95" fmla="*/ 12 h 142"/>
                <a:gd name="T96" fmla="*/ 79 w 146"/>
                <a:gd name="T97" fmla="*/ 12 h 142"/>
                <a:gd name="T98" fmla="*/ 79 w 146"/>
                <a:gd name="T99" fmla="*/ 12 h 142"/>
                <a:gd name="T100" fmla="*/ 134 w 146"/>
                <a:gd name="T101" fmla="*/ 65 h 142"/>
                <a:gd name="T102" fmla="*/ 134 w 146"/>
                <a:gd name="T103" fmla="*/ 70 h 142"/>
                <a:gd name="T104" fmla="*/ 113 w 146"/>
                <a:gd name="T105" fmla="*/ 10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142">
                  <a:moveTo>
                    <a:pt x="105" y="62"/>
                  </a:moveTo>
                  <a:cubicBezTo>
                    <a:pt x="39" y="62"/>
                    <a:pt x="39" y="62"/>
                    <a:pt x="39" y="62"/>
                  </a:cubicBezTo>
                  <a:cubicBezTo>
                    <a:pt x="37" y="62"/>
                    <a:pt x="35" y="64"/>
                    <a:pt x="35" y="66"/>
                  </a:cubicBezTo>
                  <a:cubicBezTo>
                    <a:pt x="35" y="68"/>
                    <a:pt x="37" y="70"/>
                    <a:pt x="39" y="70"/>
                  </a:cubicBezTo>
                  <a:cubicBezTo>
                    <a:pt x="105" y="70"/>
                    <a:pt x="105" y="70"/>
                    <a:pt x="105" y="70"/>
                  </a:cubicBezTo>
                  <a:cubicBezTo>
                    <a:pt x="107" y="70"/>
                    <a:pt x="109" y="68"/>
                    <a:pt x="109" y="66"/>
                  </a:cubicBezTo>
                  <a:cubicBezTo>
                    <a:pt x="109" y="64"/>
                    <a:pt x="107" y="62"/>
                    <a:pt x="105" y="62"/>
                  </a:cubicBezTo>
                  <a:close/>
                  <a:moveTo>
                    <a:pt x="105" y="84"/>
                  </a:moveTo>
                  <a:cubicBezTo>
                    <a:pt x="39" y="84"/>
                    <a:pt x="39" y="84"/>
                    <a:pt x="39" y="84"/>
                  </a:cubicBezTo>
                  <a:cubicBezTo>
                    <a:pt x="37" y="84"/>
                    <a:pt x="35" y="86"/>
                    <a:pt x="35" y="88"/>
                  </a:cubicBezTo>
                  <a:cubicBezTo>
                    <a:pt x="35" y="90"/>
                    <a:pt x="37" y="92"/>
                    <a:pt x="39" y="92"/>
                  </a:cubicBezTo>
                  <a:cubicBezTo>
                    <a:pt x="105" y="92"/>
                    <a:pt x="105" y="92"/>
                    <a:pt x="105" y="92"/>
                  </a:cubicBezTo>
                  <a:cubicBezTo>
                    <a:pt x="107" y="92"/>
                    <a:pt x="109" y="90"/>
                    <a:pt x="109" y="88"/>
                  </a:cubicBezTo>
                  <a:cubicBezTo>
                    <a:pt x="109" y="86"/>
                    <a:pt x="107" y="84"/>
                    <a:pt x="105" y="84"/>
                  </a:cubicBezTo>
                  <a:close/>
                  <a:moveTo>
                    <a:pt x="105" y="42"/>
                  </a:moveTo>
                  <a:cubicBezTo>
                    <a:pt x="39" y="42"/>
                    <a:pt x="39" y="42"/>
                    <a:pt x="39" y="42"/>
                  </a:cubicBezTo>
                  <a:cubicBezTo>
                    <a:pt x="37" y="42"/>
                    <a:pt x="35" y="43"/>
                    <a:pt x="35" y="46"/>
                  </a:cubicBezTo>
                  <a:cubicBezTo>
                    <a:pt x="35" y="48"/>
                    <a:pt x="37" y="49"/>
                    <a:pt x="39" y="49"/>
                  </a:cubicBezTo>
                  <a:cubicBezTo>
                    <a:pt x="105" y="49"/>
                    <a:pt x="105" y="49"/>
                    <a:pt x="105" y="49"/>
                  </a:cubicBezTo>
                  <a:cubicBezTo>
                    <a:pt x="107" y="49"/>
                    <a:pt x="109" y="48"/>
                    <a:pt x="109" y="46"/>
                  </a:cubicBezTo>
                  <a:cubicBezTo>
                    <a:pt x="109" y="43"/>
                    <a:pt x="107" y="42"/>
                    <a:pt x="105" y="42"/>
                  </a:cubicBezTo>
                  <a:close/>
                  <a:moveTo>
                    <a:pt x="146" y="71"/>
                  </a:moveTo>
                  <a:cubicBezTo>
                    <a:pt x="146" y="69"/>
                    <a:pt x="146" y="67"/>
                    <a:pt x="146" y="65"/>
                  </a:cubicBezTo>
                  <a:cubicBezTo>
                    <a:pt x="146" y="31"/>
                    <a:pt x="117" y="4"/>
                    <a:pt x="80" y="1"/>
                  </a:cubicBezTo>
                  <a:cubicBezTo>
                    <a:pt x="77" y="0"/>
                    <a:pt x="75" y="0"/>
                    <a:pt x="73" y="0"/>
                  </a:cubicBezTo>
                  <a:cubicBezTo>
                    <a:pt x="36" y="0"/>
                    <a:pt x="4" y="25"/>
                    <a:pt x="0" y="59"/>
                  </a:cubicBezTo>
                  <a:cubicBezTo>
                    <a:pt x="0" y="61"/>
                    <a:pt x="0" y="63"/>
                    <a:pt x="0" y="65"/>
                  </a:cubicBezTo>
                  <a:cubicBezTo>
                    <a:pt x="0" y="99"/>
                    <a:pt x="29" y="126"/>
                    <a:pt x="66" y="129"/>
                  </a:cubicBezTo>
                  <a:cubicBezTo>
                    <a:pt x="70" y="130"/>
                    <a:pt x="73" y="130"/>
                    <a:pt x="76" y="130"/>
                  </a:cubicBezTo>
                  <a:cubicBezTo>
                    <a:pt x="83" y="130"/>
                    <a:pt x="89" y="129"/>
                    <a:pt x="95" y="127"/>
                  </a:cubicBezTo>
                  <a:cubicBezTo>
                    <a:pt x="102" y="137"/>
                    <a:pt x="113" y="142"/>
                    <a:pt x="124" y="142"/>
                  </a:cubicBezTo>
                  <a:cubicBezTo>
                    <a:pt x="124" y="142"/>
                    <a:pt x="124" y="142"/>
                    <a:pt x="124" y="142"/>
                  </a:cubicBezTo>
                  <a:cubicBezTo>
                    <a:pt x="126" y="142"/>
                    <a:pt x="128" y="141"/>
                    <a:pt x="129" y="139"/>
                  </a:cubicBezTo>
                  <a:cubicBezTo>
                    <a:pt x="130" y="137"/>
                    <a:pt x="130" y="135"/>
                    <a:pt x="129" y="133"/>
                  </a:cubicBezTo>
                  <a:cubicBezTo>
                    <a:pt x="125" y="128"/>
                    <a:pt x="122" y="120"/>
                    <a:pt x="122" y="113"/>
                  </a:cubicBezTo>
                  <a:cubicBezTo>
                    <a:pt x="133" y="104"/>
                    <a:pt x="144" y="88"/>
                    <a:pt x="146" y="71"/>
                  </a:cubicBezTo>
                  <a:close/>
                  <a:moveTo>
                    <a:pt x="113" y="105"/>
                  </a:moveTo>
                  <a:cubicBezTo>
                    <a:pt x="112" y="106"/>
                    <a:pt x="111" y="107"/>
                    <a:pt x="111" y="109"/>
                  </a:cubicBezTo>
                  <a:cubicBezTo>
                    <a:pt x="110" y="110"/>
                    <a:pt x="110" y="112"/>
                    <a:pt x="110" y="113"/>
                  </a:cubicBezTo>
                  <a:cubicBezTo>
                    <a:pt x="110" y="118"/>
                    <a:pt x="111" y="123"/>
                    <a:pt x="113" y="127"/>
                  </a:cubicBezTo>
                  <a:cubicBezTo>
                    <a:pt x="109" y="125"/>
                    <a:pt x="105" y="122"/>
                    <a:pt x="103" y="117"/>
                  </a:cubicBezTo>
                  <a:cubicBezTo>
                    <a:pt x="102" y="115"/>
                    <a:pt x="100" y="114"/>
                    <a:pt x="97" y="114"/>
                  </a:cubicBezTo>
                  <a:cubicBezTo>
                    <a:pt x="97" y="114"/>
                    <a:pt x="96" y="114"/>
                    <a:pt x="95" y="114"/>
                  </a:cubicBezTo>
                  <a:cubicBezTo>
                    <a:pt x="89" y="117"/>
                    <a:pt x="83" y="118"/>
                    <a:pt x="76" y="118"/>
                  </a:cubicBezTo>
                  <a:cubicBezTo>
                    <a:pt x="73" y="118"/>
                    <a:pt x="71" y="118"/>
                    <a:pt x="67" y="117"/>
                  </a:cubicBezTo>
                  <a:cubicBezTo>
                    <a:pt x="35" y="115"/>
                    <a:pt x="12" y="91"/>
                    <a:pt x="12" y="65"/>
                  </a:cubicBezTo>
                  <a:cubicBezTo>
                    <a:pt x="12" y="63"/>
                    <a:pt x="12" y="62"/>
                    <a:pt x="12" y="60"/>
                  </a:cubicBezTo>
                  <a:cubicBezTo>
                    <a:pt x="15" y="33"/>
                    <a:pt x="41" y="12"/>
                    <a:pt x="73" y="12"/>
                  </a:cubicBezTo>
                  <a:cubicBezTo>
                    <a:pt x="75" y="12"/>
                    <a:pt x="77" y="12"/>
                    <a:pt x="79" y="12"/>
                  </a:cubicBezTo>
                  <a:cubicBezTo>
                    <a:pt x="79" y="12"/>
                    <a:pt x="79" y="12"/>
                    <a:pt x="79" y="12"/>
                  </a:cubicBezTo>
                  <a:cubicBezTo>
                    <a:pt x="111" y="15"/>
                    <a:pt x="135" y="39"/>
                    <a:pt x="134" y="65"/>
                  </a:cubicBezTo>
                  <a:cubicBezTo>
                    <a:pt x="134" y="67"/>
                    <a:pt x="134" y="68"/>
                    <a:pt x="134" y="70"/>
                  </a:cubicBezTo>
                  <a:cubicBezTo>
                    <a:pt x="133" y="83"/>
                    <a:pt x="121" y="100"/>
                    <a:pt x="113" y="10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solidFill>
                  <a:prstClr val="black"/>
                </a:solidFill>
              </a:endParaRPr>
            </a:p>
          </p:txBody>
        </p:sp>
      </p:grpSp>
      <p:sp>
        <p:nvSpPr>
          <p:cNvPr id="30" name="Rectangle 29"/>
          <p:cNvSpPr/>
          <p:nvPr/>
        </p:nvSpPr>
        <p:spPr>
          <a:xfrm>
            <a:off x="1315349" y="1130761"/>
            <a:ext cx="3251718" cy="831959"/>
          </a:xfrm>
          <a:prstGeom prst="rect">
            <a:avLst/>
          </a:prstGeom>
        </p:spPr>
        <p:txBody>
          <a:bodyPr wrap="square" anchor="ctr" anchorCtr="0">
            <a:spAutoFit/>
          </a:bodyPr>
          <a:lstStyle/>
          <a:p>
            <a:pPr>
              <a:lnSpc>
                <a:spcPct val="89000"/>
              </a:lnSpc>
            </a:pPr>
            <a:r>
              <a:rPr lang="en-US" dirty="0" smtClean="0">
                <a:solidFill>
                  <a:schemeClr val="tx1">
                    <a:lumMod val="65000"/>
                    <a:lumOff val="35000"/>
                  </a:schemeClr>
                </a:solidFill>
              </a:rPr>
              <a:t>F</a:t>
            </a:r>
            <a:r>
              <a:rPr lang="en-US" dirty="0" smtClean="0">
                <a:solidFill>
                  <a:prstClr val="black">
                    <a:lumMod val="75000"/>
                    <a:lumOff val="25000"/>
                  </a:prstClr>
                </a:solidFill>
              </a:rPr>
              <a:t>lash programming over a serial connection: erase, program, verify </a:t>
            </a:r>
            <a:endParaRPr lang="en-US" dirty="0">
              <a:solidFill>
                <a:prstClr val="black"/>
              </a:solidFill>
            </a:endParaRPr>
          </a:p>
        </p:txBody>
      </p:sp>
      <p:grpSp>
        <p:nvGrpSpPr>
          <p:cNvPr id="3" name="Group 36"/>
          <p:cNvGrpSpPr>
            <a:grpSpLocks/>
          </p:cNvGrpSpPr>
          <p:nvPr/>
        </p:nvGrpSpPr>
        <p:grpSpPr>
          <a:xfrm>
            <a:off x="526935" y="1130761"/>
            <a:ext cx="768096" cy="768096"/>
            <a:chOff x="9405938" y="2520950"/>
            <a:chExt cx="631825" cy="635000"/>
          </a:xfrm>
        </p:grpSpPr>
        <p:sp>
          <p:nvSpPr>
            <p:cNvPr id="38" name="Oval 6"/>
            <p:cNvSpPr>
              <a:spLocks noChangeArrowheads="1"/>
            </p:cNvSpPr>
            <p:nvPr/>
          </p:nvSpPr>
          <p:spPr bwMode="auto">
            <a:xfrm>
              <a:off x="9405938" y="2520950"/>
              <a:ext cx="631825" cy="635000"/>
            </a:xfrm>
            <a:prstGeom prst="ellipse">
              <a:avLst/>
            </a:prstGeom>
            <a:solidFill>
              <a:schemeClr val="accent2"/>
            </a:solidFill>
            <a:ln w="38100">
              <a:solidFill>
                <a:schemeClr val="accent2">
                  <a:lumMod val="60000"/>
                  <a:lumOff val="40000"/>
                </a:schemeClr>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sp>
          <p:nvSpPr>
            <p:cNvPr id="39" name="Freeform 130"/>
            <p:cNvSpPr>
              <a:spLocks/>
            </p:cNvSpPr>
            <p:nvPr/>
          </p:nvSpPr>
          <p:spPr bwMode="auto">
            <a:xfrm>
              <a:off x="9556750" y="2576513"/>
              <a:ext cx="330200" cy="523875"/>
            </a:xfrm>
            <a:custGeom>
              <a:avLst/>
              <a:gdLst>
                <a:gd name="T0" fmla="*/ 208 w 208"/>
                <a:gd name="T1" fmla="*/ 143 h 330"/>
                <a:gd name="T2" fmla="*/ 131 w 208"/>
                <a:gd name="T3" fmla="*/ 143 h 330"/>
                <a:gd name="T4" fmla="*/ 165 w 208"/>
                <a:gd name="T5" fmla="*/ 0 h 330"/>
                <a:gd name="T6" fmla="*/ 0 w 208"/>
                <a:gd name="T7" fmla="*/ 187 h 330"/>
                <a:gd name="T8" fmla="*/ 78 w 208"/>
                <a:gd name="T9" fmla="*/ 187 h 330"/>
                <a:gd name="T10" fmla="*/ 43 w 208"/>
                <a:gd name="T11" fmla="*/ 330 h 330"/>
                <a:gd name="T12" fmla="*/ 208 w 208"/>
                <a:gd name="T13" fmla="*/ 143 h 330"/>
              </a:gdLst>
              <a:ahLst/>
              <a:cxnLst>
                <a:cxn ang="0">
                  <a:pos x="T0" y="T1"/>
                </a:cxn>
                <a:cxn ang="0">
                  <a:pos x="T2" y="T3"/>
                </a:cxn>
                <a:cxn ang="0">
                  <a:pos x="T4" y="T5"/>
                </a:cxn>
                <a:cxn ang="0">
                  <a:pos x="T6" y="T7"/>
                </a:cxn>
                <a:cxn ang="0">
                  <a:pos x="T8" y="T9"/>
                </a:cxn>
                <a:cxn ang="0">
                  <a:pos x="T10" y="T11"/>
                </a:cxn>
                <a:cxn ang="0">
                  <a:pos x="T12" y="T13"/>
                </a:cxn>
              </a:cxnLst>
              <a:rect l="0" t="0" r="r" b="b"/>
              <a:pathLst>
                <a:path w="208" h="330">
                  <a:moveTo>
                    <a:pt x="208" y="143"/>
                  </a:moveTo>
                  <a:lnTo>
                    <a:pt x="131" y="143"/>
                  </a:lnTo>
                  <a:lnTo>
                    <a:pt x="165" y="0"/>
                  </a:lnTo>
                  <a:lnTo>
                    <a:pt x="0" y="187"/>
                  </a:lnTo>
                  <a:lnTo>
                    <a:pt x="78" y="187"/>
                  </a:lnTo>
                  <a:lnTo>
                    <a:pt x="43" y="330"/>
                  </a:lnTo>
                  <a:lnTo>
                    <a:pt x="208" y="1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solidFill>
                  <a:prstClr val="black"/>
                </a:solidFill>
              </a:endParaRPr>
            </a:p>
          </p:txBody>
        </p:sp>
      </p:grpSp>
      <p:pic>
        <p:nvPicPr>
          <p:cNvPr id="10242" name="Picture 2" descr="[OSI logo 300x400 for use on dark background]"/>
          <p:cNvPicPr>
            <a:picLocks noChangeAspect="1" noChangeArrowheads="1"/>
          </p:cNvPicPr>
          <p:nvPr/>
        </p:nvPicPr>
        <p:blipFill>
          <a:blip r:embed="rId3" cstate="print"/>
          <a:srcRect/>
          <a:stretch>
            <a:fillRect/>
          </a:stretch>
        </p:blipFill>
        <p:spPr bwMode="auto">
          <a:xfrm>
            <a:off x="3507553" y="3971812"/>
            <a:ext cx="1151531" cy="1535374"/>
          </a:xfrm>
          <a:prstGeom prst="rect">
            <a:avLst/>
          </a:prstGeom>
          <a:noFill/>
        </p:spPr>
      </p:pic>
      <p:sp>
        <p:nvSpPr>
          <p:cNvPr id="44" name="Rectangle 43"/>
          <p:cNvSpPr/>
          <p:nvPr/>
        </p:nvSpPr>
        <p:spPr>
          <a:xfrm>
            <a:off x="4506250" y="6472211"/>
            <a:ext cx="4572000" cy="246221"/>
          </a:xfrm>
          <a:prstGeom prst="rect">
            <a:avLst/>
          </a:prstGeom>
        </p:spPr>
        <p:txBody>
          <a:bodyPr>
            <a:spAutoFit/>
          </a:bodyPr>
          <a:lstStyle/>
          <a:p>
            <a:r>
              <a:rPr lang="en-US" sz="1000" dirty="0" smtClean="0">
                <a:solidFill>
                  <a:prstClr val="white">
                    <a:lumMod val="50000"/>
                  </a:prstClr>
                </a:solidFill>
              </a:rPr>
              <a:t>The OSI logo trademark is the trademark of Open Source Initiative.</a:t>
            </a:r>
            <a:endParaRPr lang="en-US" sz="1000" dirty="0">
              <a:solidFill>
                <a:prstClr val="white">
                  <a:lumMod val="50000"/>
                </a:prstClr>
              </a:solidFill>
            </a:endParaRPr>
          </a:p>
        </p:txBody>
      </p:sp>
      <p:grpSp>
        <p:nvGrpSpPr>
          <p:cNvPr id="4" name="Group 27"/>
          <p:cNvGrpSpPr/>
          <p:nvPr/>
        </p:nvGrpSpPr>
        <p:grpSpPr>
          <a:xfrm>
            <a:off x="526628" y="3247696"/>
            <a:ext cx="2772083" cy="2759567"/>
            <a:chOff x="2262371" y="1084218"/>
            <a:chExt cx="4619258" cy="4754880"/>
          </a:xfrm>
        </p:grpSpPr>
        <p:sp>
          <p:nvSpPr>
            <p:cNvPr id="56" name="Rectangle 55"/>
            <p:cNvSpPr/>
            <p:nvPr/>
          </p:nvSpPr>
          <p:spPr>
            <a:xfrm>
              <a:off x="2262371" y="1092458"/>
              <a:ext cx="813335" cy="41141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b="1" dirty="0" smtClean="0">
                  <a:solidFill>
                    <a:prstClr val="white"/>
                  </a:solidFill>
                </a:rPr>
                <a:t>Software and Hardware </a:t>
              </a:r>
            </a:p>
            <a:p>
              <a:pPr algn="ctr"/>
              <a:r>
                <a:rPr lang="en-US" sz="1100" b="1" dirty="0" smtClean="0">
                  <a:solidFill>
                    <a:prstClr val="white"/>
                  </a:solidFill>
                </a:rPr>
                <a:t>Evaluation &amp; Dev Tools</a:t>
              </a:r>
              <a:endParaRPr lang="en-US" sz="1100" b="1" dirty="0">
                <a:solidFill>
                  <a:prstClr val="white"/>
                </a:solidFill>
              </a:endParaRPr>
            </a:p>
          </p:txBody>
        </p:sp>
        <p:sp>
          <p:nvSpPr>
            <p:cNvPr id="57" name="Rectangle 56"/>
            <p:cNvSpPr/>
            <p:nvPr/>
          </p:nvSpPr>
          <p:spPr>
            <a:xfrm>
              <a:off x="3134099" y="1762488"/>
              <a:ext cx="1126156" cy="2099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prstClr val="white"/>
                  </a:solidFill>
                </a:rPr>
                <a:t>Stacks</a:t>
              </a:r>
              <a:r>
                <a:rPr lang="en-US" sz="1400" dirty="0" smtClean="0">
                  <a:solidFill>
                    <a:prstClr val="white"/>
                  </a:solidFill>
                </a:rPr>
                <a:t> </a:t>
              </a:r>
            </a:p>
            <a:p>
              <a:pPr algn="ctr"/>
              <a:r>
                <a:rPr lang="en-US" sz="1000" dirty="0" smtClean="0">
                  <a:solidFill>
                    <a:prstClr val="white"/>
                  </a:solidFill>
                </a:rPr>
                <a:t>(TCP/IP, USB)</a:t>
              </a:r>
              <a:endParaRPr lang="en-US" sz="1000" dirty="0">
                <a:solidFill>
                  <a:prstClr val="white"/>
                </a:solidFill>
              </a:endParaRPr>
            </a:p>
          </p:txBody>
        </p:sp>
        <p:sp>
          <p:nvSpPr>
            <p:cNvPr id="58" name="Rectangle 57"/>
            <p:cNvSpPr/>
            <p:nvPr/>
          </p:nvSpPr>
          <p:spPr>
            <a:xfrm>
              <a:off x="4312742" y="1762488"/>
              <a:ext cx="1251285" cy="2099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b="1" dirty="0" smtClean="0">
                  <a:solidFill>
                    <a:prstClr val="white"/>
                  </a:solidFill>
                </a:rPr>
                <a:t>Middleware</a:t>
              </a:r>
              <a:endParaRPr lang="en-US" sz="1400" b="1" dirty="0">
                <a:solidFill>
                  <a:prstClr val="white"/>
                </a:solidFill>
              </a:endParaRPr>
            </a:p>
          </p:txBody>
        </p:sp>
        <p:sp>
          <p:nvSpPr>
            <p:cNvPr id="59" name="Rectangle 58"/>
            <p:cNvSpPr/>
            <p:nvPr/>
          </p:nvSpPr>
          <p:spPr>
            <a:xfrm>
              <a:off x="5010252" y="3923441"/>
              <a:ext cx="1870611" cy="617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Operating System</a:t>
              </a:r>
              <a:endParaRPr lang="en-US" sz="1100" b="1" dirty="0">
                <a:solidFill>
                  <a:prstClr val="white"/>
                </a:solidFill>
              </a:endParaRPr>
            </a:p>
          </p:txBody>
        </p:sp>
        <p:sp>
          <p:nvSpPr>
            <p:cNvPr id="60" name="Rectangle 59"/>
            <p:cNvSpPr/>
            <p:nvPr/>
          </p:nvSpPr>
          <p:spPr>
            <a:xfrm>
              <a:off x="5441885" y="4592448"/>
              <a:ext cx="1438978" cy="6173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prstClr val="white"/>
                  </a:solidFill>
                </a:rPr>
                <a:t>Bootloader</a:t>
              </a:r>
              <a:endParaRPr lang="en-US" sz="1000" b="1" dirty="0">
                <a:solidFill>
                  <a:prstClr val="white"/>
                </a:solidFill>
              </a:endParaRPr>
            </a:p>
          </p:txBody>
        </p:sp>
        <p:sp>
          <p:nvSpPr>
            <p:cNvPr id="61" name="Rectangle 60"/>
            <p:cNvSpPr/>
            <p:nvPr/>
          </p:nvSpPr>
          <p:spPr>
            <a:xfrm>
              <a:off x="5630344" y="1762488"/>
              <a:ext cx="1251285" cy="20990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lstStyle/>
            <a:p>
              <a:pPr algn="ctr"/>
              <a:r>
                <a:rPr lang="en-US" sz="1400" b="1" dirty="0" smtClean="0">
                  <a:solidFill>
                    <a:prstClr val="white"/>
                  </a:solidFill>
                </a:rPr>
                <a:t>Application Specific </a:t>
              </a:r>
            </a:p>
          </p:txBody>
        </p:sp>
        <p:sp>
          <p:nvSpPr>
            <p:cNvPr id="62" name="Rectangle 61"/>
            <p:cNvSpPr/>
            <p:nvPr/>
          </p:nvSpPr>
          <p:spPr>
            <a:xfrm>
              <a:off x="3123324" y="4592448"/>
              <a:ext cx="2252313" cy="617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BSP, Drivers &amp; HAL</a:t>
              </a:r>
              <a:endParaRPr lang="en-US" sz="1100" b="1" dirty="0">
                <a:solidFill>
                  <a:prstClr val="white"/>
                </a:solidFill>
              </a:endParaRPr>
            </a:p>
          </p:txBody>
        </p:sp>
        <p:sp>
          <p:nvSpPr>
            <p:cNvPr id="63" name="Rectangle 62"/>
            <p:cNvSpPr/>
            <p:nvPr/>
          </p:nvSpPr>
          <p:spPr>
            <a:xfrm>
              <a:off x="3134099" y="3923441"/>
              <a:ext cx="1814363" cy="617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prstClr val="white"/>
                  </a:solidFill>
                </a:rPr>
                <a:t>Libraries</a:t>
              </a:r>
            </a:p>
            <a:p>
              <a:pPr algn="ctr"/>
              <a:r>
                <a:rPr lang="en-US" sz="700" dirty="0" smtClean="0">
                  <a:solidFill>
                    <a:prstClr val="white"/>
                  </a:solidFill>
                </a:rPr>
                <a:t>(DSP, Math, Encryption)</a:t>
              </a:r>
            </a:p>
          </p:txBody>
        </p:sp>
        <p:sp>
          <p:nvSpPr>
            <p:cNvPr id="67" name="Rectangle 66"/>
            <p:cNvSpPr/>
            <p:nvPr/>
          </p:nvSpPr>
          <p:spPr>
            <a:xfrm>
              <a:off x="2266194" y="5267015"/>
              <a:ext cx="4610985" cy="57208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1100" b="1" dirty="0" smtClean="0">
                  <a:solidFill>
                    <a:prstClr val="white"/>
                  </a:solidFill>
                </a:rPr>
                <a:t>MCU Hardware</a:t>
              </a:r>
            </a:p>
          </p:txBody>
        </p:sp>
        <p:sp>
          <p:nvSpPr>
            <p:cNvPr id="68" name="Rectangle 67"/>
            <p:cNvSpPr/>
            <p:nvPr/>
          </p:nvSpPr>
          <p:spPr>
            <a:xfrm>
              <a:off x="3121655" y="1084218"/>
              <a:ext cx="3757244" cy="6173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Customer Application</a:t>
              </a:r>
              <a:endParaRPr lang="en-US" sz="1400" b="1" dirty="0">
                <a:solidFill>
                  <a:prstClr val="white"/>
                </a:solidFill>
              </a:endParaRPr>
            </a:p>
          </p:txBody>
        </p:sp>
      </p:grpSp>
      <p:cxnSp>
        <p:nvCxnSpPr>
          <p:cNvPr id="69" name="Straight Connector 68"/>
          <p:cNvCxnSpPr/>
          <p:nvPr/>
        </p:nvCxnSpPr>
        <p:spPr>
          <a:xfrm>
            <a:off x="618023" y="2028370"/>
            <a:ext cx="3627047" cy="0"/>
          </a:xfrm>
          <a:prstGeom prst="line">
            <a:avLst/>
          </a:prstGeom>
          <a:ln w="9525">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5" name="Group 55"/>
          <p:cNvGrpSpPr/>
          <p:nvPr/>
        </p:nvGrpSpPr>
        <p:grpSpPr>
          <a:xfrm>
            <a:off x="5138888" y="40902"/>
            <a:ext cx="3834673" cy="358550"/>
            <a:chOff x="5138888" y="188042"/>
            <a:chExt cx="3834673" cy="358550"/>
          </a:xfrm>
        </p:grpSpPr>
        <p:grpSp>
          <p:nvGrpSpPr>
            <p:cNvPr id="7" name="Group 34"/>
            <p:cNvGrpSpPr/>
            <p:nvPr/>
          </p:nvGrpSpPr>
          <p:grpSpPr>
            <a:xfrm>
              <a:off x="8633524" y="199382"/>
              <a:ext cx="340037" cy="335870"/>
              <a:chOff x="12049125" y="4222750"/>
              <a:chExt cx="609600" cy="609600"/>
            </a:xfrm>
          </p:grpSpPr>
          <p:sp>
            <p:nvSpPr>
              <p:cNvPr id="73" name="Oval 68"/>
              <p:cNvSpPr>
                <a:spLocks noChangeArrowheads="1"/>
              </p:cNvSpPr>
              <p:nvPr/>
            </p:nvSpPr>
            <p:spPr bwMode="auto">
              <a:xfrm>
                <a:off x="12049125" y="4222750"/>
                <a:ext cx="609600" cy="609600"/>
              </a:xfrm>
              <a:prstGeom prst="ellipse">
                <a:avLst/>
              </a:prstGeom>
              <a:solidFill>
                <a:schemeClr val="accent2"/>
              </a:solidFill>
              <a:ln w="38100">
                <a:solidFill>
                  <a:schemeClr val="accent2">
                    <a:lumMod val="60000"/>
                    <a:lumOff val="40000"/>
                  </a:schemeClr>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sp>
            <p:nvSpPr>
              <p:cNvPr id="74" name="Freeform 95"/>
              <p:cNvSpPr>
                <a:spLocks noEditPoints="1"/>
              </p:cNvSpPr>
              <p:nvPr/>
            </p:nvSpPr>
            <p:spPr bwMode="auto">
              <a:xfrm>
                <a:off x="12165013" y="4341813"/>
                <a:ext cx="382588" cy="376238"/>
              </a:xfrm>
              <a:custGeom>
                <a:avLst/>
                <a:gdLst>
                  <a:gd name="T0" fmla="*/ 140 w 145"/>
                  <a:gd name="T1" fmla="*/ 120 h 143"/>
                  <a:gd name="T2" fmla="*/ 101 w 145"/>
                  <a:gd name="T3" fmla="*/ 80 h 143"/>
                  <a:gd name="T4" fmla="*/ 82 w 145"/>
                  <a:gd name="T5" fmla="*/ 99 h 143"/>
                  <a:gd name="T6" fmla="*/ 121 w 145"/>
                  <a:gd name="T7" fmla="*/ 138 h 143"/>
                  <a:gd name="T8" fmla="*/ 137 w 145"/>
                  <a:gd name="T9" fmla="*/ 138 h 143"/>
                  <a:gd name="T10" fmla="*/ 140 w 145"/>
                  <a:gd name="T11" fmla="*/ 135 h 143"/>
                  <a:gd name="T12" fmla="*/ 140 w 145"/>
                  <a:gd name="T13" fmla="*/ 120 h 143"/>
                  <a:gd name="T14" fmla="*/ 99 w 145"/>
                  <a:gd name="T15" fmla="*/ 49 h 143"/>
                  <a:gd name="T16" fmla="*/ 50 w 145"/>
                  <a:gd name="T17" fmla="*/ 0 h 143"/>
                  <a:gd name="T18" fmla="*/ 0 w 145"/>
                  <a:gd name="T19" fmla="*/ 49 h 143"/>
                  <a:gd name="T20" fmla="*/ 50 w 145"/>
                  <a:gd name="T21" fmla="*/ 99 h 143"/>
                  <a:gd name="T22" fmla="*/ 99 w 145"/>
                  <a:gd name="T23" fmla="*/ 49 h 143"/>
                  <a:gd name="T24" fmla="*/ 50 w 145"/>
                  <a:gd name="T25" fmla="*/ 88 h 143"/>
                  <a:gd name="T26" fmla="*/ 11 w 145"/>
                  <a:gd name="T27" fmla="*/ 49 h 143"/>
                  <a:gd name="T28" fmla="*/ 50 w 145"/>
                  <a:gd name="T29" fmla="*/ 11 h 143"/>
                  <a:gd name="T30" fmla="*/ 88 w 145"/>
                  <a:gd name="T31" fmla="*/ 49 h 143"/>
                  <a:gd name="T32" fmla="*/ 50 w 145"/>
                  <a:gd name="T33" fmla="*/ 8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43">
                    <a:moveTo>
                      <a:pt x="140" y="120"/>
                    </a:moveTo>
                    <a:cubicBezTo>
                      <a:pt x="101" y="80"/>
                      <a:pt x="101" y="80"/>
                      <a:pt x="101" y="80"/>
                    </a:cubicBezTo>
                    <a:cubicBezTo>
                      <a:pt x="96" y="88"/>
                      <a:pt x="90" y="94"/>
                      <a:pt x="82" y="99"/>
                    </a:cubicBezTo>
                    <a:cubicBezTo>
                      <a:pt x="121" y="138"/>
                      <a:pt x="121" y="138"/>
                      <a:pt x="121" y="138"/>
                    </a:cubicBezTo>
                    <a:cubicBezTo>
                      <a:pt x="126" y="143"/>
                      <a:pt x="133" y="143"/>
                      <a:pt x="137" y="138"/>
                    </a:cubicBezTo>
                    <a:cubicBezTo>
                      <a:pt x="140" y="135"/>
                      <a:pt x="140" y="135"/>
                      <a:pt x="140" y="135"/>
                    </a:cubicBezTo>
                    <a:cubicBezTo>
                      <a:pt x="145" y="131"/>
                      <a:pt x="145" y="124"/>
                      <a:pt x="140" y="120"/>
                    </a:cubicBezTo>
                    <a:close/>
                    <a:moveTo>
                      <a:pt x="99" y="49"/>
                    </a:moveTo>
                    <a:cubicBezTo>
                      <a:pt x="99" y="22"/>
                      <a:pt x="77" y="0"/>
                      <a:pt x="50" y="0"/>
                    </a:cubicBezTo>
                    <a:cubicBezTo>
                      <a:pt x="22" y="0"/>
                      <a:pt x="0" y="22"/>
                      <a:pt x="0" y="49"/>
                    </a:cubicBezTo>
                    <a:cubicBezTo>
                      <a:pt x="0" y="77"/>
                      <a:pt x="22" y="99"/>
                      <a:pt x="50" y="99"/>
                    </a:cubicBezTo>
                    <a:cubicBezTo>
                      <a:pt x="77" y="99"/>
                      <a:pt x="99" y="77"/>
                      <a:pt x="99" y="49"/>
                    </a:cubicBezTo>
                    <a:close/>
                    <a:moveTo>
                      <a:pt x="50" y="88"/>
                    </a:moveTo>
                    <a:cubicBezTo>
                      <a:pt x="28" y="88"/>
                      <a:pt x="11" y="71"/>
                      <a:pt x="11" y="49"/>
                    </a:cubicBezTo>
                    <a:cubicBezTo>
                      <a:pt x="11" y="28"/>
                      <a:pt x="28" y="11"/>
                      <a:pt x="50" y="11"/>
                    </a:cubicBezTo>
                    <a:cubicBezTo>
                      <a:pt x="71" y="11"/>
                      <a:pt x="88" y="28"/>
                      <a:pt x="88" y="49"/>
                    </a:cubicBezTo>
                    <a:cubicBezTo>
                      <a:pt x="88" y="71"/>
                      <a:pt x="71" y="88"/>
                      <a:pt x="50" y="8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lgn="ctr"/>
                <a:endParaRPr lang="en-US" dirty="0">
                  <a:solidFill>
                    <a:prstClr val="black"/>
                  </a:solidFill>
                </a:endParaRPr>
              </a:p>
            </p:txBody>
          </p:sp>
        </p:grpSp>
        <p:sp>
          <p:nvSpPr>
            <p:cNvPr id="72" name="TextBox 71"/>
            <p:cNvSpPr txBox="1"/>
            <p:nvPr/>
          </p:nvSpPr>
          <p:spPr>
            <a:xfrm>
              <a:off x="5138888" y="188042"/>
              <a:ext cx="3567573" cy="358550"/>
            </a:xfrm>
            <a:prstGeom prst="rect">
              <a:avLst/>
            </a:prstGeom>
            <a:noFill/>
          </p:spPr>
          <p:txBody>
            <a:bodyPr wrap="none" lIns="91440" tIns="45720" rIns="91440" rtlCol="0" anchor="t">
              <a:noAutofit/>
            </a:bodyPr>
            <a:lstStyle/>
            <a:p>
              <a:pPr algn="ctr"/>
              <a:r>
                <a:rPr lang="en-US" sz="1400" dirty="0" smtClean="0">
                  <a:solidFill>
                    <a:srgbClr val="6A747D">
                      <a:lumMod val="50000"/>
                    </a:srgbClr>
                  </a:solidFill>
                </a:rPr>
                <a:t>Learn more at: </a:t>
              </a:r>
              <a:r>
                <a:rPr lang="en-US" sz="1400" dirty="0" smtClean="0">
                  <a:solidFill>
                    <a:srgbClr val="6A747D">
                      <a:lumMod val="50000"/>
                    </a:srgbClr>
                  </a:solidFill>
                  <a:hlinkClick r:id="rId4"/>
                </a:rPr>
                <a:t>www.freescale.com/kboot</a:t>
              </a:r>
              <a:r>
                <a:rPr lang="en-US" sz="1400" dirty="0" smtClean="0">
                  <a:solidFill>
                    <a:srgbClr val="6A747D">
                      <a:lumMod val="50000"/>
                    </a:srgbClr>
                  </a:solidFill>
                </a:rPr>
                <a:t> </a:t>
              </a:r>
            </a:p>
          </p:txBody>
        </p:sp>
      </p:grpSp>
    </p:spTree>
    <p:extLst>
      <p:ext uri="{BB962C8B-B14F-4D97-AF65-F5344CB8AC3E}">
        <p14:creationId xmlns:p14="http://schemas.microsoft.com/office/powerpoint/2010/main" val="228066054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4642" y="1074189"/>
            <a:ext cx="8747266" cy="5402811"/>
          </a:xfrm>
        </p:spPr>
        <p:txBody>
          <a:bodyPr>
            <a:normAutofit fontScale="77500" lnSpcReduction="20000"/>
          </a:bodyPr>
          <a:lstStyle/>
          <a:p>
            <a:r>
              <a:rPr lang="en-US" dirty="0"/>
              <a:t>Open Windows Explorer, and drag and drop the file called:</a:t>
            </a:r>
            <a:br>
              <a:rPr lang="en-US" dirty="0"/>
            </a:br>
            <a:r>
              <a:rPr lang="en-US" dirty="0"/>
              <a:t> C:\FTF-DES-F1299\Kinetis_Bootloader_1_2_0\FOPT\ </a:t>
            </a:r>
            <a:r>
              <a:rPr lang="en-US" dirty="0">
                <a:solidFill>
                  <a:schemeClr val="accent2"/>
                </a:solidFill>
              </a:rPr>
              <a:t>KL03_FOPT_NO_ENRTY.bin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Unplug and plug back in the USB cable</a:t>
            </a:r>
          </a:p>
          <a:p>
            <a:r>
              <a:rPr lang="en-US" dirty="0"/>
              <a:t>Notice that the code starts executing immediately and ignores any method of entry into the </a:t>
            </a:r>
            <a:r>
              <a:rPr lang="en-US" dirty="0" err="1"/>
              <a:t>bootloader</a:t>
            </a:r>
            <a:r>
              <a:rPr lang="en-US" dirty="0"/>
              <a:t>.</a:t>
            </a:r>
          </a:p>
          <a:p>
            <a:r>
              <a:rPr lang="en-US" dirty="0"/>
              <a:t>Hold down the “RESET Switch” and the “SW3 Switch”, then release “RESET Switch”, and then release “SW3 Switch”. NOTHING HAPPENS!  Code continues to execute</a:t>
            </a:r>
            <a:r>
              <a:rPr lang="en-US" dirty="0" smtClean="0"/>
              <a:t>.</a:t>
            </a:r>
            <a:endParaRPr lang="en-US" dirty="0"/>
          </a:p>
        </p:txBody>
      </p:sp>
      <p:sp>
        <p:nvSpPr>
          <p:cNvPr id="2" name="Title 1"/>
          <p:cNvSpPr>
            <a:spLocks noGrp="1"/>
          </p:cNvSpPr>
          <p:nvPr>
            <p:ph type="title"/>
          </p:nvPr>
        </p:nvSpPr>
        <p:spPr/>
        <p:txBody>
          <a:bodyPr/>
          <a:lstStyle/>
          <a:p>
            <a:r>
              <a:rPr lang="en-US" dirty="0" smtClean="0"/>
              <a:t>OPTION 1 – LAB:  No bootloader entry</a:t>
            </a:r>
            <a:endParaRPr lang="en-US" dirty="0"/>
          </a:p>
        </p:txBody>
      </p:sp>
      <p:pic>
        <p:nvPicPr>
          <p:cNvPr id="34818" name="Picture 2" descr="C:\Users\R80133\AppData\Local\Temp\SNAGHTMLa62bd4d4.PNG"/>
          <p:cNvPicPr>
            <a:picLocks noChangeAspect="1" noChangeArrowheads="1"/>
          </p:cNvPicPr>
          <p:nvPr/>
        </p:nvPicPr>
        <p:blipFill>
          <a:blip r:embed="rId2" cstate="print"/>
          <a:srcRect/>
          <a:stretch>
            <a:fillRect/>
          </a:stretch>
        </p:blipFill>
        <p:spPr bwMode="auto">
          <a:xfrm>
            <a:off x="567699" y="1544682"/>
            <a:ext cx="4712639" cy="3179718"/>
          </a:xfrm>
          <a:prstGeom prst="rect">
            <a:avLst/>
          </a:prstGeom>
          <a:noFill/>
        </p:spPr>
      </p:pic>
      <p:sp>
        <p:nvSpPr>
          <p:cNvPr id="5" name="TextBox 4"/>
          <p:cNvSpPr txBox="1"/>
          <p:nvPr/>
        </p:nvSpPr>
        <p:spPr>
          <a:xfrm>
            <a:off x="5715000" y="1752600"/>
            <a:ext cx="3276600" cy="1905000"/>
          </a:xfrm>
          <a:prstGeom prst="rect">
            <a:avLst/>
          </a:prstGeom>
          <a:noFill/>
        </p:spPr>
        <p:txBody>
          <a:bodyPr wrap="square" lIns="91440" tIns="45720" rIns="91440" rtlCol="0" anchor="t">
            <a:noAutofit/>
          </a:bodyPr>
          <a:lstStyle/>
          <a:p>
            <a:r>
              <a:rPr lang="en-US" sz="2400" dirty="0" smtClean="0">
                <a:solidFill>
                  <a:srgbClr val="FF0000"/>
                </a:solidFill>
              </a:rPr>
              <a:t>Register Setting Used in Binary:</a:t>
            </a:r>
          </a:p>
          <a:p>
            <a:r>
              <a:rPr lang="en-US" sz="2400" dirty="0" smtClean="0">
                <a:solidFill>
                  <a:srgbClr val="FF0000"/>
                </a:solidFill>
              </a:rPr>
              <a:t>FOPT = 0xFFFF3</a:t>
            </a:r>
            <a:r>
              <a:rPr lang="en-US" sz="2400" b="1" u="sng" dirty="0" smtClean="0">
                <a:solidFill>
                  <a:srgbClr val="00B050"/>
                </a:solidFill>
              </a:rPr>
              <a:t>0</a:t>
            </a:r>
            <a:r>
              <a:rPr lang="en-US" sz="2400" dirty="0" smtClean="0">
                <a:solidFill>
                  <a:srgbClr val="FF0000"/>
                </a:solidFill>
              </a:rPr>
              <a:t>FE</a:t>
            </a:r>
          </a:p>
        </p:txBody>
      </p:sp>
      <p:sp>
        <p:nvSpPr>
          <p:cNvPr id="6" name="TextBox 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738957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4642" y="1074189"/>
            <a:ext cx="8747266" cy="5174211"/>
          </a:xfrm>
        </p:spPr>
        <p:txBody>
          <a:bodyPr>
            <a:normAutofit fontScale="77500" lnSpcReduction="20000"/>
          </a:bodyPr>
          <a:lstStyle/>
          <a:p>
            <a:r>
              <a:rPr lang="en-US" dirty="0"/>
              <a:t>Open Windows Explorer, and drag and drop the file called:</a:t>
            </a:r>
            <a:br>
              <a:rPr lang="en-US" dirty="0"/>
            </a:br>
            <a:r>
              <a:rPr lang="en-US" dirty="0"/>
              <a:t> C:\FTF-DES-F1299\Kinetis_Bootloader_1_2_0\FOPT\ </a:t>
            </a:r>
            <a:r>
              <a:rPr lang="en-US" dirty="0">
                <a:solidFill>
                  <a:schemeClr val="accent2"/>
                </a:solidFill>
              </a:rPr>
              <a:t>KL03_FOPT_NMI_SWITCH.bin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Unplug and plug back in the USB cable</a:t>
            </a:r>
          </a:p>
          <a:p>
            <a:r>
              <a:rPr lang="en-US" dirty="0"/>
              <a:t>Notice that the code starts executing immediately, but will enter </a:t>
            </a:r>
            <a:r>
              <a:rPr lang="en-US" dirty="0" err="1"/>
              <a:t>bootloader</a:t>
            </a:r>
            <a:r>
              <a:rPr lang="en-US" dirty="0"/>
              <a:t> mode if NMI switch is low at reset.</a:t>
            </a:r>
          </a:p>
          <a:p>
            <a:r>
              <a:rPr lang="en-US" dirty="0"/>
              <a:t>Hold down the “RESET Switch” and the “SW3 Switch”, then release “RESET Switch”, and then release “SW3 Switch”. Notice the LEDs are not flashing.  Now it jumps into the </a:t>
            </a:r>
            <a:r>
              <a:rPr lang="en-US" dirty="0" err="1"/>
              <a:t>bootloader</a:t>
            </a:r>
            <a:r>
              <a:rPr lang="en-US" dirty="0"/>
              <a:t> until the reset switch is hit again. </a:t>
            </a:r>
          </a:p>
        </p:txBody>
      </p:sp>
      <p:sp>
        <p:nvSpPr>
          <p:cNvPr id="2" name="Title 1"/>
          <p:cNvSpPr>
            <a:spLocks noGrp="1"/>
          </p:cNvSpPr>
          <p:nvPr>
            <p:ph type="title"/>
          </p:nvPr>
        </p:nvSpPr>
        <p:spPr/>
        <p:txBody>
          <a:bodyPr/>
          <a:lstStyle/>
          <a:p>
            <a:r>
              <a:rPr lang="en-US" dirty="0" smtClean="0"/>
              <a:t>OPTION 2 – LAB:  NMI Switch bootloader entry</a:t>
            </a:r>
            <a:endParaRPr lang="en-US" dirty="0"/>
          </a:p>
        </p:txBody>
      </p:sp>
      <p:pic>
        <p:nvPicPr>
          <p:cNvPr id="36866" name="Picture 2" descr="C:\Users\R80133\AppData\Local\Temp\SNAGHTMLa6319f44.PNG"/>
          <p:cNvPicPr>
            <a:picLocks noChangeAspect="1" noChangeArrowheads="1"/>
          </p:cNvPicPr>
          <p:nvPr/>
        </p:nvPicPr>
        <p:blipFill>
          <a:blip r:embed="rId2" cstate="print"/>
          <a:srcRect/>
          <a:stretch>
            <a:fillRect/>
          </a:stretch>
        </p:blipFill>
        <p:spPr bwMode="auto">
          <a:xfrm>
            <a:off x="685800" y="1600200"/>
            <a:ext cx="4716187" cy="3182112"/>
          </a:xfrm>
          <a:prstGeom prst="rect">
            <a:avLst/>
          </a:prstGeom>
          <a:noFill/>
        </p:spPr>
      </p:pic>
      <p:sp>
        <p:nvSpPr>
          <p:cNvPr id="5" name="TextBox 4"/>
          <p:cNvSpPr txBox="1"/>
          <p:nvPr/>
        </p:nvSpPr>
        <p:spPr>
          <a:xfrm>
            <a:off x="5715000" y="1752600"/>
            <a:ext cx="3235816" cy="1905000"/>
          </a:xfrm>
          <a:prstGeom prst="rect">
            <a:avLst/>
          </a:prstGeom>
          <a:noFill/>
        </p:spPr>
        <p:txBody>
          <a:bodyPr wrap="square" lIns="91440" tIns="45720" rIns="91440" rtlCol="0" anchor="t">
            <a:noAutofit/>
          </a:bodyPr>
          <a:lstStyle/>
          <a:p>
            <a:r>
              <a:rPr lang="en-US" sz="2400" dirty="0" smtClean="0">
                <a:solidFill>
                  <a:srgbClr val="FF0000"/>
                </a:solidFill>
              </a:rPr>
              <a:t>Register Setting Used in Binary:</a:t>
            </a:r>
          </a:p>
          <a:p>
            <a:r>
              <a:rPr lang="en-US" sz="2400" dirty="0" smtClean="0">
                <a:solidFill>
                  <a:srgbClr val="FF0000"/>
                </a:solidFill>
              </a:rPr>
              <a:t>FOPT = 0xFFFF3</a:t>
            </a:r>
            <a:r>
              <a:rPr lang="en-US" sz="2400" b="1" u="sng" dirty="0" smtClean="0">
                <a:solidFill>
                  <a:srgbClr val="00B050"/>
                </a:solidFill>
              </a:rPr>
              <a:t>D</a:t>
            </a:r>
            <a:r>
              <a:rPr lang="en-US" sz="2400" dirty="0" smtClean="0">
                <a:solidFill>
                  <a:srgbClr val="FF0000"/>
                </a:solidFill>
              </a:rPr>
              <a:t>FE</a:t>
            </a:r>
          </a:p>
        </p:txBody>
      </p:sp>
      <p:sp>
        <p:nvSpPr>
          <p:cNvPr id="6" name="TextBox 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0267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4642" y="1074189"/>
            <a:ext cx="8747266" cy="5174211"/>
          </a:xfrm>
        </p:spPr>
        <p:txBody>
          <a:bodyPr>
            <a:normAutofit fontScale="77500" lnSpcReduction="20000"/>
          </a:bodyPr>
          <a:lstStyle/>
          <a:p>
            <a:r>
              <a:rPr lang="en-US" dirty="0"/>
              <a:t>Open Windows Explorer, and drag and drop the file called:</a:t>
            </a:r>
            <a:br>
              <a:rPr lang="en-US" dirty="0"/>
            </a:br>
            <a:r>
              <a:rPr lang="en-US" dirty="0" smtClean="0"/>
              <a:t>C</a:t>
            </a:r>
            <a:r>
              <a:rPr lang="en-US" dirty="0"/>
              <a:t>:\</a:t>
            </a:r>
            <a:r>
              <a:rPr lang="en-US" dirty="0" smtClean="0"/>
              <a:t>FTF-DES-F1299\Kinetis_Bootloader_1_2_0\FOPT\ </a:t>
            </a:r>
            <a:r>
              <a:rPr lang="en-US" dirty="0" smtClean="0">
                <a:solidFill>
                  <a:schemeClr val="accent2"/>
                </a:solidFill>
              </a:rPr>
              <a:t>KL03_FOPT_5SEC_TIMEOUT.bin</a:t>
            </a:r>
            <a:endParaRPr lang="en-US" dirty="0">
              <a:solidFill>
                <a:schemeClr val="accent2"/>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Unplug and plug back in the USB cable</a:t>
            </a:r>
          </a:p>
          <a:p>
            <a:r>
              <a:rPr lang="en-US" dirty="0"/>
              <a:t>Notice  now that the code starts executing after 5 seconds of timeout.  It will enter </a:t>
            </a:r>
            <a:r>
              <a:rPr lang="en-US" dirty="0" err="1"/>
              <a:t>bootloader</a:t>
            </a:r>
            <a:r>
              <a:rPr lang="en-US" dirty="0"/>
              <a:t> mode if NMI switch is low at reset.</a:t>
            </a:r>
          </a:p>
          <a:p>
            <a:r>
              <a:rPr lang="en-US" dirty="0"/>
              <a:t>Hold down the “RESET Switch” and the “SW3 Switch”, then release “RESET Switch”, and then release “SW3 Switch”. Notice the LEDs are not flashing.  Now it jumps into the </a:t>
            </a:r>
            <a:r>
              <a:rPr lang="en-US" dirty="0" err="1"/>
              <a:t>bootloader</a:t>
            </a:r>
            <a:r>
              <a:rPr lang="en-US" dirty="0"/>
              <a:t> until the reset switch is hit again. </a:t>
            </a:r>
          </a:p>
        </p:txBody>
      </p:sp>
      <p:sp>
        <p:nvSpPr>
          <p:cNvPr id="2" name="Title 1"/>
          <p:cNvSpPr>
            <a:spLocks noGrp="1"/>
          </p:cNvSpPr>
          <p:nvPr>
            <p:ph type="title"/>
          </p:nvPr>
        </p:nvSpPr>
        <p:spPr/>
        <p:txBody>
          <a:bodyPr/>
          <a:lstStyle/>
          <a:p>
            <a:r>
              <a:rPr lang="en-US" dirty="0" smtClean="0"/>
              <a:t>OPTION 3 – LAB:  Timeout bootloader entry</a:t>
            </a:r>
            <a:endParaRPr lang="en-US" dirty="0"/>
          </a:p>
        </p:txBody>
      </p:sp>
      <p:pic>
        <p:nvPicPr>
          <p:cNvPr id="37890" name="Picture 2" descr="C:\Users\R80133\AppData\Local\Temp\SNAGHTMLa6356d8a.PNG"/>
          <p:cNvPicPr>
            <a:picLocks noChangeAspect="1" noChangeArrowheads="1"/>
          </p:cNvPicPr>
          <p:nvPr/>
        </p:nvPicPr>
        <p:blipFill>
          <a:blip r:embed="rId2" cstate="print"/>
          <a:srcRect/>
          <a:stretch>
            <a:fillRect/>
          </a:stretch>
        </p:blipFill>
        <p:spPr bwMode="auto">
          <a:xfrm>
            <a:off x="762000" y="1770888"/>
            <a:ext cx="4716187" cy="3182112"/>
          </a:xfrm>
          <a:prstGeom prst="rect">
            <a:avLst/>
          </a:prstGeom>
          <a:noFill/>
        </p:spPr>
      </p:pic>
      <p:sp>
        <p:nvSpPr>
          <p:cNvPr id="5" name="TextBox 4"/>
          <p:cNvSpPr txBox="1"/>
          <p:nvPr/>
        </p:nvSpPr>
        <p:spPr>
          <a:xfrm>
            <a:off x="5715000" y="1752600"/>
            <a:ext cx="3276600" cy="1905000"/>
          </a:xfrm>
          <a:prstGeom prst="rect">
            <a:avLst/>
          </a:prstGeom>
          <a:noFill/>
        </p:spPr>
        <p:txBody>
          <a:bodyPr wrap="square" lIns="91440" tIns="45720" rIns="91440" rtlCol="0" anchor="t">
            <a:noAutofit/>
          </a:bodyPr>
          <a:lstStyle/>
          <a:p>
            <a:r>
              <a:rPr lang="en-US" sz="2400" dirty="0" smtClean="0">
                <a:solidFill>
                  <a:srgbClr val="FF0000"/>
                </a:solidFill>
              </a:rPr>
              <a:t>Register Setting Used in Binary:</a:t>
            </a:r>
          </a:p>
          <a:p>
            <a:r>
              <a:rPr lang="en-US" sz="2400" dirty="0" smtClean="0">
                <a:solidFill>
                  <a:srgbClr val="FF0000"/>
                </a:solidFill>
              </a:rPr>
              <a:t>FOPT = 0xFFFFF</a:t>
            </a:r>
            <a:r>
              <a:rPr lang="en-US" sz="2400" b="1" u="sng" dirty="0" smtClean="0">
                <a:solidFill>
                  <a:srgbClr val="00B050"/>
                </a:solidFill>
              </a:rPr>
              <a:t>F</a:t>
            </a:r>
            <a:r>
              <a:rPr lang="en-US" sz="2400" dirty="0" smtClean="0">
                <a:solidFill>
                  <a:srgbClr val="FF0000"/>
                </a:solidFill>
              </a:rPr>
              <a:t>FE</a:t>
            </a:r>
          </a:p>
        </p:txBody>
      </p:sp>
      <p:sp>
        <p:nvSpPr>
          <p:cNvPr id="6" name="TextBox 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717662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24642" y="1074189"/>
            <a:ext cx="8747266" cy="5250411"/>
          </a:xfrm>
        </p:spPr>
        <p:txBody>
          <a:bodyPr>
            <a:normAutofit fontScale="77500" lnSpcReduction="20000"/>
          </a:bodyPr>
          <a:lstStyle/>
          <a:p>
            <a:r>
              <a:rPr lang="en-US" dirty="0"/>
              <a:t>Open Windows Explorer, and drag and drop the file called:</a:t>
            </a:r>
            <a:br>
              <a:rPr lang="en-US" dirty="0"/>
            </a:br>
            <a:r>
              <a:rPr lang="en-US" dirty="0" smtClean="0"/>
              <a:t>C</a:t>
            </a:r>
            <a:r>
              <a:rPr lang="en-US" dirty="0"/>
              <a:t>:\</a:t>
            </a:r>
            <a:r>
              <a:rPr lang="en-US" dirty="0" smtClean="0"/>
              <a:t>FTF-DES-F1299\Kinetis_Bootloader_1_2_0\FOPT\</a:t>
            </a:r>
            <a:r>
              <a:rPr lang="en-US" dirty="0" smtClean="0">
                <a:solidFill>
                  <a:schemeClr val="accent2"/>
                </a:solidFill>
              </a:rPr>
              <a:t>KL03_USER_CODE_ENTRY.bin</a:t>
            </a:r>
            <a:endParaRPr lang="en-US" dirty="0">
              <a:solidFill>
                <a:schemeClr val="accent2"/>
              </a:solidFill>
            </a:endParaRPr>
          </a:p>
          <a:p>
            <a:endParaRPr lang="en-US" dirty="0"/>
          </a:p>
          <a:p>
            <a:endParaRPr lang="en-US" dirty="0"/>
          </a:p>
          <a:p>
            <a:endParaRPr lang="en-US" dirty="0" smtClean="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Unplug and plug back in the USB cable</a:t>
            </a:r>
          </a:p>
          <a:p>
            <a:r>
              <a:rPr lang="en-US" dirty="0"/>
              <a:t>Notice now that the code starts executing immediately after RESET.  </a:t>
            </a:r>
          </a:p>
          <a:p>
            <a:r>
              <a:rPr lang="en-US" dirty="0"/>
              <a:t>Hold down the “SW2 Switch” until the LED starts flashing white.  This is simulating entry into the </a:t>
            </a:r>
            <a:r>
              <a:rPr lang="en-US" dirty="0" err="1"/>
              <a:t>bootloader</a:t>
            </a:r>
            <a:r>
              <a:rPr lang="en-US" dirty="0"/>
              <a:t> from the user /application code memory location. Notice the LEDs are not flashing anymore. </a:t>
            </a:r>
            <a:r>
              <a:rPr lang="en-US" dirty="0" smtClean="0"/>
              <a:t>You </a:t>
            </a:r>
            <a:r>
              <a:rPr lang="en-US" dirty="0"/>
              <a:t>can use the </a:t>
            </a:r>
            <a:r>
              <a:rPr lang="en-US" dirty="0">
                <a:solidFill>
                  <a:schemeClr val="accent1"/>
                </a:solidFill>
              </a:rPr>
              <a:t>Get-Property </a:t>
            </a:r>
            <a:r>
              <a:rPr lang="en-US" dirty="0"/>
              <a:t>command (in the pervious sides) to check if the </a:t>
            </a:r>
            <a:r>
              <a:rPr lang="en-US" dirty="0" err="1"/>
              <a:t>bootloader</a:t>
            </a:r>
            <a:r>
              <a:rPr lang="en-US" dirty="0"/>
              <a:t> is communicating. </a:t>
            </a:r>
          </a:p>
        </p:txBody>
      </p:sp>
      <p:sp>
        <p:nvSpPr>
          <p:cNvPr id="2" name="Title 1"/>
          <p:cNvSpPr>
            <a:spLocks noGrp="1"/>
          </p:cNvSpPr>
          <p:nvPr>
            <p:ph type="title"/>
          </p:nvPr>
        </p:nvSpPr>
        <p:spPr/>
        <p:txBody>
          <a:bodyPr/>
          <a:lstStyle/>
          <a:p>
            <a:r>
              <a:rPr lang="en-US" dirty="0" smtClean="0"/>
              <a:t>OPTION 4 – LAB:  Bootloader entry from user code</a:t>
            </a:r>
            <a:endParaRPr lang="en-US" dirty="0"/>
          </a:p>
        </p:txBody>
      </p:sp>
      <p:pic>
        <p:nvPicPr>
          <p:cNvPr id="38914" name="Picture 2" descr="C:\Users\R80133\AppData\Local\Temp\SNAGHTMLa65cbb3d.PNG"/>
          <p:cNvPicPr>
            <a:picLocks noChangeAspect="1" noChangeArrowheads="1"/>
          </p:cNvPicPr>
          <p:nvPr/>
        </p:nvPicPr>
        <p:blipFill>
          <a:blip r:embed="rId2" cstate="print"/>
          <a:srcRect/>
          <a:stretch>
            <a:fillRect/>
          </a:stretch>
        </p:blipFill>
        <p:spPr bwMode="auto">
          <a:xfrm>
            <a:off x="567699" y="1676400"/>
            <a:ext cx="4172070" cy="3200400"/>
          </a:xfrm>
          <a:prstGeom prst="rect">
            <a:avLst/>
          </a:prstGeom>
          <a:noFill/>
        </p:spPr>
      </p:pic>
      <p:pic>
        <p:nvPicPr>
          <p:cNvPr id="38916" name="Picture 4"/>
          <p:cNvPicPr>
            <a:picLocks noChangeAspect="1" noChangeArrowheads="1"/>
          </p:cNvPicPr>
          <p:nvPr/>
        </p:nvPicPr>
        <p:blipFill>
          <a:blip r:embed="rId3" cstate="print"/>
          <a:srcRect/>
          <a:stretch>
            <a:fillRect/>
          </a:stretch>
        </p:blipFill>
        <p:spPr bwMode="auto">
          <a:xfrm>
            <a:off x="4821931" y="2407612"/>
            <a:ext cx="4154643" cy="2216979"/>
          </a:xfrm>
          <a:prstGeom prst="rect">
            <a:avLst/>
          </a:prstGeom>
          <a:noFill/>
          <a:ln w="9525">
            <a:solidFill>
              <a:schemeClr val="tx1"/>
            </a:solidFill>
            <a:miter lim="800000"/>
            <a:headEnd/>
            <a:tailEnd/>
          </a:ln>
        </p:spPr>
      </p:pic>
      <p:sp>
        <p:nvSpPr>
          <p:cNvPr id="8" name="Line 10"/>
          <p:cNvSpPr>
            <a:spLocks noChangeShapeType="1"/>
          </p:cNvSpPr>
          <p:nvPr/>
        </p:nvSpPr>
        <p:spPr bwMode="auto">
          <a:xfrm flipH="1" flipV="1">
            <a:off x="7340958" y="3994598"/>
            <a:ext cx="373487" cy="1339402"/>
          </a:xfrm>
          <a:prstGeom prst="line">
            <a:avLst/>
          </a:prstGeom>
          <a:solidFill>
            <a:schemeClr val="tx1"/>
          </a:solidFill>
          <a:ln w="76200">
            <a:solidFill>
              <a:srgbClr val="FF0000"/>
            </a:solidFill>
            <a:round/>
            <a:headEnd/>
            <a:tailEnd type="triangle" w="med" len="med"/>
          </a:ln>
        </p:spPr>
        <p:txBody>
          <a:bodyPr/>
          <a:lstStyle/>
          <a:p>
            <a:pPr algn="ctr">
              <a:defRPr/>
            </a:pPr>
            <a:endParaRPr lang="en-US" dirty="0">
              <a:solidFill>
                <a:schemeClr val="accent2"/>
              </a:solidFill>
            </a:endParaRPr>
          </a:p>
        </p:txBody>
      </p:sp>
      <p:sp>
        <p:nvSpPr>
          <p:cNvPr id="7" name="TextBox 6"/>
          <p:cNvSpPr txBox="1"/>
          <p:nvPr/>
        </p:nvSpPr>
        <p:spPr>
          <a:xfrm>
            <a:off x="8686800" y="76200"/>
            <a:ext cx="533400" cy="333375"/>
          </a:xfrm>
          <a:prstGeom prst="rect">
            <a:avLst/>
          </a:prstGeom>
          <a:noFill/>
        </p:spPr>
        <p:txBody>
          <a:bodyPr wrap="square" lIns="91440" tIns="45720" rIns="91440" rtlCol="0" anchor="t">
            <a:noAutofit/>
          </a:bodyPr>
          <a:lstStyle/>
          <a:p>
            <a:r>
              <a:rPr lang="en-US" sz="1600" dirty="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098619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Hands-on: Lab #3 – Bootloader Minimal Configuration for FRDM-K64F Flash-resident Bootloader</a:t>
            </a:r>
            <a:endParaRPr lang="en-US" u="sng" dirty="0"/>
          </a:p>
        </p:txBody>
      </p:sp>
      <p:sp>
        <p:nvSpPr>
          <p:cNvPr id="11" name="Rectangle 10"/>
          <p:cNvSpPr/>
          <p:nvPr/>
        </p:nvSpPr>
        <p:spPr>
          <a:xfrm>
            <a:off x="1281376" y="1425047"/>
            <a:ext cx="7397565" cy="369332"/>
          </a:xfrm>
          <a:prstGeom prst="rect">
            <a:avLst/>
          </a:prstGeom>
        </p:spPr>
        <p:txBody>
          <a:bodyPr wrap="square">
            <a:spAutoFit/>
          </a:bodyPr>
          <a:lstStyle/>
          <a:p>
            <a:pPr lvl="0"/>
            <a:r>
              <a:rPr lang="en-US" b="1" spc="-38" dirty="0" smtClean="0">
                <a:latin typeface="Helvetica" pitchFamily="50" charset="0"/>
              </a:rPr>
              <a:t>Lab objective 1 – </a:t>
            </a:r>
            <a:r>
              <a:rPr lang="en-US" dirty="0" smtClean="0"/>
              <a:t>Analyze standard flash-resident bootloader code size </a:t>
            </a:r>
          </a:p>
        </p:txBody>
      </p:sp>
      <p:sp>
        <p:nvSpPr>
          <p:cNvPr id="12" name="Rectangle 11"/>
          <p:cNvSpPr/>
          <p:nvPr/>
        </p:nvSpPr>
        <p:spPr>
          <a:xfrm>
            <a:off x="1270643" y="2369610"/>
            <a:ext cx="7071499" cy="333296"/>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2 – </a:t>
            </a:r>
            <a:r>
              <a:rPr lang="en-US" dirty="0" smtClean="0"/>
              <a:t>Understand configuration macro options</a:t>
            </a:r>
          </a:p>
        </p:txBody>
      </p:sp>
      <p:grpSp>
        <p:nvGrpSpPr>
          <p:cNvPr id="2" name="Group 15"/>
          <p:cNvGrpSpPr/>
          <p:nvPr/>
        </p:nvGrpSpPr>
        <p:grpSpPr>
          <a:xfrm>
            <a:off x="690810" y="2312009"/>
            <a:ext cx="445217" cy="445217"/>
            <a:chOff x="28575" y="3948113"/>
            <a:chExt cx="649288" cy="649288"/>
          </a:xfrm>
        </p:grpSpPr>
        <p:sp>
          <p:nvSpPr>
            <p:cNvPr id="17"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18"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3" name="Group 22"/>
          <p:cNvGrpSpPr/>
          <p:nvPr/>
        </p:nvGrpSpPr>
        <p:grpSpPr>
          <a:xfrm>
            <a:off x="682774" y="1371600"/>
            <a:ext cx="445217" cy="445217"/>
            <a:chOff x="28575" y="3948113"/>
            <a:chExt cx="649288" cy="649288"/>
          </a:xfrm>
        </p:grpSpPr>
        <p:sp>
          <p:nvSpPr>
            <p:cNvPr id="24"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25"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13" name="Rectangle 12"/>
          <p:cNvSpPr/>
          <p:nvPr/>
        </p:nvSpPr>
        <p:spPr>
          <a:xfrm>
            <a:off x="1281376" y="3190745"/>
            <a:ext cx="7071499" cy="574260"/>
          </a:xfrm>
          <a:prstGeom prst="rect">
            <a:avLst/>
          </a:prstGeom>
        </p:spPr>
        <p:txBody>
          <a:bodyPr wrap="square">
            <a:spAutoFit/>
          </a:bodyPr>
          <a:lstStyle/>
          <a:p>
            <a:pPr lvl="0">
              <a:lnSpc>
                <a:spcPct val="87000"/>
              </a:lnSpc>
            </a:pPr>
            <a:r>
              <a:rPr lang="en-US" b="1" spc="-38" dirty="0">
                <a:latin typeface="Helvetica" pitchFamily="50" charset="0"/>
              </a:rPr>
              <a:t>Lab objective </a:t>
            </a:r>
            <a:r>
              <a:rPr lang="en-US" b="1" spc="-38" dirty="0" smtClean="0">
                <a:latin typeface="Helvetica" pitchFamily="50" charset="0"/>
              </a:rPr>
              <a:t>3 – </a:t>
            </a:r>
            <a:r>
              <a:rPr lang="en-US" dirty="0" smtClean="0"/>
              <a:t>Learn how to customize the flash-resident bootloader and reduce the code size</a:t>
            </a:r>
          </a:p>
        </p:txBody>
      </p:sp>
      <p:grpSp>
        <p:nvGrpSpPr>
          <p:cNvPr id="4" name="Group 15"/>
          <p:cNvGrpSpPr/>
          <p:nvPr/>
        </p:nvGrpSpPr>
        <p:grpSpPr>
          <a:xfrm>
            <a:off x="701543" y="3224261"/>
            <a:ext cx="445217" cy="445217"/>
            <a:chOff x="28575" y="3948113"/>
            <a:chExt cx="649288" cy="649288"/>
          </a:xfrm>
        </p:grpSpPr>
        <p:sp>
          <p:nvSpPr>
            <p:cNvPr id="15"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latin typeface="Helvetica Light"/>
                <a:cs typeface="Helvetica Light"/>
              </a:endParaRPr>
            </a:p>
          </p:txBody>
        </p:sp>
        <p:sp>
          <p:nvSpPr>
            <p:cNvPr id="16"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19" name="TextBox 1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96870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Default Flash-Resident Bootloader Configuration</a:t>
            </a:r>
            <a:endParaRPr lang="en-US" dirty="0"/>
          </a:p>
        </p:txBody>
      </p:sp>
      <p:sp>
        <p:nvSpPr>
          <p:cNvPr id="3" name="Text Placeholder 2"/>
          <p:cNvSpPr>
            <a:spLocks noGrp="1"/>
          </p:cNvSpPr>
          <p:nvPr>
            <p:ph type="body" sz="quarter" idx="10"/>
          </p:nvPr>
        </p:nvSpPr>
        <p:spPr>
          <a:xfrm>
            <a:off x="224642" y="1074189"/>
            <a:ext cx="8747266" cy="5174211"/>
          </a:xfrm>
        </p:spPr>
        <p:txBody>
          <a:bodyPr>
            <a:normAutofit fontScale="85000" lnSpcReduction="20000"/>
          </a:bodyPr>
          <a:lstStyle/>
          <a:p>
            <a:r>
              <a:rPr lang="en-US" dirty="0" smtClean="0"/>
              <a:t>All peripheral interfaces enabled:</a:t>
            </a:r>
          </a:p>
          <a:p>
            <a:pPr lvl="1"/>
            <a:r>
              <a:rPr lang="en-US" dirty="0" smtClean="0"/>
              <a:t>UART</a:t>
            </a:r>
          </a:p>
          <a:p>
            <a:pPr lvl="1"/>
            <a:r>
              <a:rPr lang="en-US" dirty="0" smtClean="0"/>
              <a:t>I2C</a:t>
            </a:r>
          </a:p>
          <a:p>
            <a:pPr lvl="1"/>
            <a:r>
              <a:rPr lang="en-US" dirty="0" smtClean="0"/>
              <a:t>SPI</a:t>
            </a:r>
          </a:p>
          <a:p>
            <a:pPr lvl="1"/>
            <a:r>
              <a:rPr lang="en-US" dirty="0" smtClean="0"/>
              <a:t>USB HID</a:t>
            </a:r>
          </a:p>
          <a:p>
            <a:pPr lvl="1"/>
            <a:endParaRPr lang="en-US" dirty="0" smtClean="0"/>
          </a:p>
          <a:p>
            <a:r>
              <a:rPr lang="en-US" dirty="0" smtClean="0"/>
              <a:t>All supported features and commands enabled:</a:t>
            </a:r>
          </a:p>
          <a:p>
            <a:pPr lvl="1"/>
            <a:r>
              <a:rPr lang="en-US" dirty="0" smtClean="0"/>
              <a:t>All erase options (region, all, unsecure)</a:t>
            </a:r>
          </a:p>
          <a:p>
            <a:pPr lvl="1"/>
            <a:r>
              <a:rPr lang="en-US" dirty="0" smtClean="0"/>
              <a:t>Read, Write and Fill memory</a:t>
            </a:r>
          </a:p>
          <a:p>
            <a:pPr lvl="1"/>
            <a:r>
              <a:rPr lang="en-US" dirty="0" smtClean="0"/>
              <a:t>Flash security</a:t>
            </a:r>
          </a:p>
          <a:p>
            <a:pPr lvl="1"/>
            <a:r>
              <a:rPr lang="en-US" dirty="0" smtClean="0"/>
              <a:t>Secure binary (where applicable)</a:t>
            </a:r>
          </a:p>
          <a:p>
            <a:pPr lvl="1"/>
            <a:r>
              <a:rPr lang="en-US" dirty="0" smtClean="0"/>
              <a:t>Run-time control (reset, execute)</a:t>
            </a:r>
          </a:p>
          <a:p>
            <a:pPr lvl="1"/>
            <a:r>
              <a:rPr lang="en-US" dirty="0" smtClean="0"/>
              <a:t>More...</a:t>
            </a:r>
          </a:p>
          <a:p>
            <a:pPr lvl="1"/>
            <a:endParaRPr lang="en-US" dirty="0" smtClean="0"/>
          </a:p>
          <a:p>
            <a:r>
              <a:rPr lang="en-US" dirty="0" smtClean="0"/>
              <a:t>Default configuration code size (IAR 7.30.3, high optimization): </a:t>
            </a:r>
          </a:p>
          <a:p>
            <a:pPr lvl="1"/>
            <a:r>
              <a:rPr lang="en-US" dirty="0" smtClean="0"/>
              <a:t>Code:</a:t>
            </a:r>
            <a:r>
              <a:rPr lang="en-US" b="1" dirty="0" smtClean="0"/>
              <a:t> </a:t>
            </a:r>
            <a:r>
              <a:rPr lang="en-US" b="1" dirty="0" smtClean="0">
                <a:solidFill>
                  <a:schemeClr val="accent2"/>
                </a:solidFill>
              </a:rPr>
              <a:t>22146 </a:t>
            </a:r>
          </a:p>
          <a:p>
            <a:pPr lvl="1"/>
            <a:r>
              <a:rPr lang="en-US" dirty="0" smtClean="0"/>
              <a:t>RO data: </a:t>
            </a:r>
            <a:r>
              <a:rPr lang="en-US" b="1" dirty="0" smtClean="0">
                <a:solidFill>
                  <a:schemeClr val="accent2"/>
                </a:solidFill>
              </a:rPr>
              <a:t>1322</a:t>
            </a:r>
          </a:p>
          <a:p>
            <a:pPr lvl="1"/>
            <a:r>
              <a:rPr lang="en-US" dirty="0" smtClean="0"/>
              <a:t>RW data: </a:t>
            </a:r>
            <a:r>
              <a:rPr lang="en-US" b="1" dirty="0" smtClean="0">
                <a:solidFill>
                  <a:schemeClr val="accent2"/>
                </a:solidFill>
              </a:rPr>
              <a:t>4090</a:t>
            </a:r>
          </a:p>
          <a:p>
            <a:pPr lvl="1"/>
            <a:endParaRPr lang="en-US" dirty="0"/>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7825598"/>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Macro Examples</a:t>
            </a:r>
            <a:endParaRPr lang="en-US" dirty="0"/>
          </a:p>
        </p:txBody>
      </p:sp>
      <p:sp>
        <p:nvSpPr>
          <p:cNvPr id="3" name="Text Placeholder 2"/>
          <p:cNvSpPr>
            <a:spLocks noGrp="1"/>
          </p:cNvSpPr>
          <p:nvPr>
            <p:ph type="body" sz="quarter" idx="10"/>
          </p:nvPr>
        </p:nvSpPr>
        <p:spPr>
          <a:xfrm>
            <a:off x="224642" y="1074189"/>
            <a:ext cx="8747266" cy="4945611"/>
          </a:xfrm>
        </p:spPr>
        <p:txBody>
          <a:bodyPr>
            <a:normAutofit fontScale="92500" lnSpcReduction="10000"/>
          </a:bodyPr>
          <a:lstStyle/>
          <a:p>
            <a:r>
              <a:rPr lang="en-US" dirty="0" smtClean="0"/>
              <a:t>Peripheral interface macros:</a:t>
            </a:r>
          </a:p>
          <a:p>
            <a:pPr lvl="1"/>
            <a:r>
              <a:rPr lang="en-US" dirty="0" smtClean="0">
                <a:solidFill>
                  <a:schemeClr val="accent2"/>
                </a:solidFill>
              </a:rPr>
              <a:t>BL_CONFIG_SCUART</a:t>
            </a:r>
          </a:p>
          <a:p>
            <a:pPr lvl="1"/>
            <a:r>
              <a:rPr lang="en-US" dirty="0" smtClean="0">
                <a:solidFill>
                  <a:schemeClr val="accent2"/>
                </a:solidFill>
              </a:rPr>
              <a:t>BL_CONFIG_I2C</a:t>
            </a:r>
          </a:p>
          <a:p>
            <a:pPr lvl="1"/>
            <a:r>
              <a:rPr lang="en-US" dirty="0" smtClean="0">
                <a:solidFill>
                  <a:schemeClr val="accent2"/>
                </a:solidFill>
              </a:rPr>
              <a:t>BL_CONFIG_DSPI</a:t>
            </a:r>
          </a:p>
          <a:p>
            <a:pPr lvl="1"/>
            <a:r>
              <a:rPr lang="en-US" dirty="0" smtClean="0">
                <a:solidFill>
                  <a:schemeClr val="accent2"/>
                </a:solidFill>
              </a:rPr>
              <a:t>BL_CONFIG_USB_HID</a:t>
            </a:r>
          </a:p>
          <a:p>
            <a:pPr lvl="1"/>
            <a:endParaRPr lang="en-US" dirty="0" smtClean="0"/>
          </a:p>
          <a:p>
            <a:r>
              <a:rPr lang="en-US" dirty="0" smtClean="0"/>
              <a:t>Feature/behavior configuration macros:</a:t>
            </a:r>
          </a:p>
          <a:p>
            <a:pPr lvl="1"/>
            <a:r>
              <a:rPr lang="en-US" dirty="0" smtClean="0">
                <a:solidFill>
                  <a:schemeClr val="accent2"/>
                </a:solidFill>
              </a:rPr>
              <a:t>BL_MIN_PROFILE</a:t>
            </a:r>
          </a:p>
          <a:p>
            <a:pPr lvl="1"/>
            <a:r>
              <a:rPr lang="en-US" dirty="0" smtClean="0">
                <a:solidFill>
                  <a:schemeClr val="tx1"/>
                </a:solidFill>
              </a:rPr>
              <a:t>BL_FEATURE_ENCRYPTION</a:t>
            </a:r>
          </a:p>
          <a:p>
            <a:pPr lvl="1"/>
            <a:r>
              <a:rPr lang="en-US" dirty="0" smtClean="0"/>
              <a:t>BL_FEATURE_READ_MEMORY</a:t>
            </a:r>
          </a:p>
          <a:p>
            <a:pPr lvl="1"/>
            <a:r>
              <a:rPr lang="en-US" dirty="0" smtClean="0"/>
              <a:t>BL_FLASH_VERIFY_DISABLE</a:t>
            </a:r>
          </a:p>
          <a:p>
            <a:pPr lvl="1"/>
            <a:r>
              <a:rPr lang="en-US" dirty="0" smtClean="0"/>
              <a:t>BL_HAS_MASS_ERASE</a:t>
            </a:r>
          </a:p>
          <a:p>
            <a:pPr lvl="1"/>
            <a:r>
              <a:rPr lang="en-US" dirty="0" smtClean="0"/>
              <a:t>BL_FEATURE_POWERDOWN</a:t>
            </a:r>
          </a:p>
          <a:p>
            <a:pPr lvl="1"/>
            <a:r>
              <a:rPr lang="en-US" dirty="0" smtClean="0"/>
              <a:t>BL_ENABLE_CRC_CHECK</a:t>
            </a:r>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57031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BL_MIN_PROFILE Macro</a:t>
            </a:r>
            <a:endParaRPr lang="en-US" dirty="0"/>
          </a:p>
        </p:txBody>
      </p:sp>
      <p:sp>
        <p:nvSpPr>
          <p:cNvPr id="3" name="Text Placeholder 2"/>
          <p:cNvSpPr>
            <a:spLocks noGrp="1"/>
          </p:cNvSpPr>
          <p:nvPr>
            <p:ph type="body" sz="quarter" idx="10"/>
          </p:nvPr>
        </p:nvSpPr>
        <p:spPr>
          <a:xfrm>
            <a:off x="224642" y="1074189"/>
            <a:ext cx="8747266" cy="5021811"/>
          </a:xfrm>
        </p:spPr>
        <p:txBody>
          <a:bodyPr>
            <a:normAutofit lnSpcReduction="10000"/>
          </a:bodyPr>
          <a:lstStyle/>
          <a:p>
            <a:r>
              <a:rPr lang="en-US" dirty="0"/>
              <a:t>U</a:t>
            </a:r>
            <a:r>
              <a:rPr lang="en-US" dirty="0" smtClean="0"/>
              <a:t>sed to reduce flash-resident bootloader to the lowest code size configuration.  </a:t>
            </a:r>
            <a:br>
              <a:rPr lang="en-US" dirty="0" smtClean="0"/>
            </a:br>
            <a:r>
              <a:rPr lang="en-US" dirty="0" smtClean="0"/>
              <a:t/>
            </a:r>
            <a:br>
              <a:rPr lang="en-US" dirty="0" smtClean="0"/>
            </a:br>
            <a:r>
              <a:rPr lang="en-US" dirty="0" smtClean="0"/>
              <a:t>Removes the following functionality:</a:t>
            </a:r>
          </a:p>
          <a:p>
            <a:pPr lvl="1"/>
            <a:r>
              <a:rPr lang="en-US" dirty="0" smtClean="0"/>
              <a:t>Read and Fill memory</a:t>
            </a:r>
          </a:p>
          <a:p>
            <a:pPr lvl="1"/>
            <a:r>
              <a:rPr lang="en-US" dirty="0" smtClean="0"/>
              <a:t>Secure binary / encryption</a:t>
            </a:r>
          </a:p>
          <a:p>
            <a:pPr lvl="1"/>
            <a:r>
              <a:rPr lang="en-US" dirty="0" smtClean="0"/>
              <a:t>Mass erase with unsecure</a:t>
            </a:r>
          </a:p>
          <a:p>
            <a:pPr lvl="1"/>
            <a:r>
              <a:rPr lang="en-US" dirty="0" smtClean="0"/>
              <a:t>Call command (execute a function at specific address)</a:t>
            </a:r>
          </a:p>
          <a:p>
            <a:pPr marL="174625" lvl="1" indent="0">
              <a:buNone/>
            </a:pPr>
            <a:endParaRPr lang="en-US" dirty="0" smtClean="0"/>
          </a:p>
          <a:p>
            <a:r>
              <a:rPr lang="en-US" dirty="0" smtClean="0"/>
              <a:t>UART-only with BL_MIN_PROFILE code size (IAR 7.30.3, high opt.):</a:t>
            </a:r>
          </a:p>
          <a:p>
            <a:pPr lvl="1"/>
            <a:r>
              <a:rPr lang="en-US" dirty="0" smtClean="0"/>
              <a:t>Code: </a:t>
            </a:r>
            <a:r>
              <a:rPr lang="en-US" dirty="0" smtClean="0">
                <a:solidFill>
                  <a:schemeClr val="accent2"/>
                </a:solidFill>
              </a:rPr>
              <a:t>9540</a:t>
            </a:r>
          </a:p>
          <a:p>
            <a:pPr lvl="1"/>
            <a:r>
              <a:rPr lang="en-US" dirty="0" smtClean="0"/>
              <a:t>RO data: </a:t>
            </a:r>
            <a:r>
              <a:rPr lang="en-US" dirty="0" smtClean="0">
                <a:solidFill>
                  <a:schemeClr val="accent2"/>
                </a:solidFill>
              </a:rPr>
              <a:t>572</a:t>
            </a:r>
          </a:p>
          <a:p>
            <a:pPr lvl="1"/>
            <a:r>
              <a:rPr lang="en-US" dirty="0" smtClean="0"/>
              <a:t>RW data: </a:t>
            </a:r>
            <a:r>
              <a:rPr lang="en-US" dirty="0" smtClean="0">
                <a:solidFill>
                  <a:schemeClr val="accent2"/>
                </a:solidFill>
              </a:rPr>
              <a:t>1737</a:t>
            </a:r>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007488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Do </a:t>
            </a:r>
            <a:r>
              <a:rPr lang="en-US" dirty="0"/>
              <a:t>I</a:t>
            </a:r>
            <a:r>
              <a:rPr lang="en-US" dirty="0" smtClean="0"/>
              <a:t>t - Lab Steps</a:t>
            </a:r>
            <a:endParaRPr lang="en-US" dirty="0"/>
          </a:p>
        </p:txBody>
      </p:sp>
      <p:sp>
        <p:nvSpPr>
          <p:cNvPr id="3" name="Text Placeholder 2"/>
          <p:cNvSpPr>
            <a:spLocks noGrp="1"/>
          </p:cNvSpPr>
          <p:nvPr>
            <p:ph type="body" sz="quarter" idx="10"/>
          </p:nvPr>
        </p:nvSpPr>
        <p:spPr/>
        <p:txBody>
          <a:bodyPr/>
          <a:lstStyle/>
          <a:p>
            <a:r>
              <a:rPr lang="en-US" dirty="0" smtClean="0"/>
              <a:t>Open bootloader project in IAR</a:t>
            </a:r>
          </a:p>
          <a:p>
            <a:r>
              <a:rPr lang="en-US" dirty="0" smtClean="0"/>
              <a:t>Build bootloader as-is, evaluate code size</a:t>
            </a:r>
          </a:p>
          <a:p>
            <a:r>
              <a:rPr lang="en-US" dirty="0" smtClean="0"/>
              <a:t>Create UART-only bootloader, evaluate size</a:t>
            </a:r>
          </a:p>
          <a:p>
            <a:r>
              <a:rPr lang="en-US" dirty="0" smtClean="0"/>
              <a:t>Create UART-only minimal profile bootloader, evaluate size</a:t>
            </a:r>
            <a:endParaRPr lang="en-US" dirty="0"/>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874462"/>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Bootloader in IAR</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b="1" dirty="0" smtClean="0">
                <a:solidFill>
                  <a:schemeClr val="accent2"/>
                </a:solidFill>
              </a:rPr>
              <a:t>Open</a:t>
            </a:r>
            <a:r>
              <a:rPr lang="en-US" dirty="0" smtClean="0">
                <a:solidFill>
                  <a:srgbClr val="F45914"/>
                </a:solidFill>
              </a:rPr>
              <a:t> </a:t>
            </a:r>
            <a:r>
              <a:rPr lang="en-US" dirty="0" smtClean="0"/>
              <a:t>IAR Embedded Workbench by browsing to Start &gt; All Programs &gt; IAR Systems</a:t>
            </a:r>
          </a:p>
          <a:p>
            <a:endParaRPr lang="en-US" dirty="0"/>
          </a:p>
          <a:p>
            <a:r>
              <a:rPr lang="en-US" dirty="0" smtClean="0"/>
              <a:t>Select File &gt; Open &gt; Workspace...</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b="1" dirty="0" smtClean="0">
                <a:solidFill>
                  <a:schemeClr val="accent2"/>
                </a:solidFill>
              </a:rPr>
              <a:t>Select</a:t>
            </a:r>
            <a:r>
              <a:rPr lang="en-US" dirty="0" smtClean="0">
                <a:solidFill>
                  <a:srgbClr val="F45914"/>
                </a:solidFill>
              </a:rPr>
              <a:t> </a:t>
            </a:r>
            <a:r>
              <a:rPr lang="en-US" dirty="0" smtClean="0"/>
              <a:t>the workspace file (</a:t>
            </a:r>
            <a:r>
              <a:rPr lang="en-US" dirty="0" err="1" smtClean="0">
                <a:solidFill>
                  <a:schemeClr val="accent2"/>
                </a:solidFill>
              </a:rPr>
              <a:t>bootloader.eww</a:t>
            </a:r>
            <a:r>
              <a:rPr lang="en-US" dirty="0" smtClean="0"/>
              <a:t>) in: </a:t>
            </a:r>
            <a:br>
              <a:rPr lang="en-US" dirty="0" smtClean="0"/>
            </a:br>
            <a:r>
              <a:rPr lang="en-US" dirty="0" smtClean="0"/>
              <a:t/>
            </a:r>
            <a:br>
              <a:rPr lang="en-US" dirty="0" smtClean="0"/>
            </a:br>
            <a:r>
              <a:rPr lang="en-US" i="1" dirty="0" smtClean="0">
                <a:solidFill>
                  <a:schemeClr val="accent2"/>
                </a:solidFill>
              </a:rPr>
              <a:t>C</a:t>
            </a:r>
            <a:r>
              <a:rPr lang="en-US" i="1" dirty="0">
                <a:solidFill>
                  <a:schemeClr val="accent2"/>
                </a:solidFill>
              </a:rPr>
              <a:t>:\</a:t>
            </a:r>
            <a:r>
              <a:rPr lang="en-US" i="1" dirty="0" smtClean="0">
                <a:solidFill>
                  <a:schemeClr val="accent2"/>
                </a:solidFill>
              </a:rPr>
              <a:t>FTF-DES-1299\Kinetis_Bootloader_1_2_0/targets/MK64F12</a:t>
            </a:r>
            <a:endParaRPr lang="en-US" dirty="0">
              <a:solidFill>
                <a:schemeClr val="accent2"/>
              </a:solidFill>
            </a:endParaRPr>
          </a:p>
        </p:txBody>
      </p:sp>
      <p:pic>
        <p:nvPicPr>
          <p:cNvPr id="4" name="Picture 3"/>
          <p:cNvPicPr>
            <a:picLocks noChangeAspect="1"/>
          </p:cNvPicPr>
          <p:nvPr/>
        </p:nvPicPr>
        <p:blipFill>
          <a:blip r:embed="rId2"/>
          <a:stretch>
            <a:fillRect/>
          </a:stretch>
        </p:blipFill>
        <p:spPr>
          <a:xfrm>
            <a:off x="1300480" y="2575560"/>
            <a:ext cx="6197600" cy="1930400"/>
          </a:xfrm>
          <a:prstGeom prst="rect">
            <a:avLst/>
          </a:prstGeom>
        </p:spPr>
      </p:pic>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75018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68"/>
          <p:cNvSpPr/>
          <p:nvPr/>
        </p:nvSpPr>
        <p:spPr>
          <a:xfrm>
            <a:off x="6352062" y="1227557"/>
            <a:ext cx="2547381" cy="930857"/>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Kinetis Bootloader Configurations</a:t>
            </a:r>
            <a:endParaRPr lang="en-US" dirty="0"/>
          </a:p>
        </p:txBody>
      </p:sp>
      <p:cxnSp>
        <p:nvCxnSpPr>
          <p:cNvPr id="12" name="Straight Arrow Connector 11"/>
          <p:cNvCxnSpPr>
            <a:stCxn id="4" idx="3"/>
          </p:cNvCxnSpPr>
          <p:nvPr/>
        </p:nvCxnSpPr>
        <p:spPr>
          <a:xfrm flipH="1">
            <a:off x="1935126" y="2587931"/>
            <a:ext cx="1983350" cy="1421033"/>
          </a:xfrm>
          <a:prstGeom prst="straightConnector1">
            <a:avLst/>
          </a:prstGeom>
          <a:ln w="66675">
            <a:tailEnd type="triangle"/>
          </a:ln>
        </p:spPr>
        <p:style>
          <a:lnRef idx="3">
            <a:schemeClr val="dk1"/>
          </a:lnRef>
          <a:fillRef idx="0">
            <a:schemeClr val="dk1"/>
          </a:fillRef>
          <a:effectRef idx="2">
            <a:schemeClr val="dk1"/>
          </a:effectRef>
          <a:fontRef idx="minor">
            <a:schemeClr val="tx1"/>
          </a:fontRef>
        </p:style>
      </p:cxnSp>
      <p:grpSp>
        <p:nvGrpSpPr>
          <p:cNvPr id="3" name="Group 12"/>
          <p:cNvGrpSpPr>
            <a:grpSpLocks noChangeAspect="1"/>
          </p:cNvGrpSpPr>
          <p:nvPr/>
        </p:nvGrpSpPr>
        <p:grpSpPr>
          <a:xfrm>
            <a:off x="2643073" y="3012828"/>
            <a:ext cx="567455" cy="548640"/>
            <a:chOff x="1447809" y="2447536"/>
            <a:chExt cx="789764" cy="763578"/>
          </a:xfrm>
        </p:grpSpPr>
        <p:sp>
          <p:nvSpPr>
            <p:cNvPr id="14" name="Oval 70"/>
            <p:cNvSpPr>
              <a:spLocks noChangeArrowheads="1"/>
            </p:cNvSpPr>
            <p:nvPr/>
          </p:nvSpPr>
          <p:spPr bwMode="auto">
            <a:xfrm>
              <a:off x="1447809" y="2447536"/>
              <a:ext cx="789764" cy="763578"/>
            </a:xfrm>
            <a:prstGeom prst="ellipse">
              <a:avLst/>
            </a:prstGeom>
            <a:solidFill>
              <a:schemeClr val="bg1"/>
            </a:solidFill>
            <a:ln w="38100">
              <a:solidFill>
                <a:schemeClr val="tx1"/>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pic>
          <p:nvPicPr>
            <p:cNvPr id="1026" name="Picture 2" descr="http://www.pvzgears.com/wp-content/uploads/2013/03/gears2a.png"/>
            <p:cNvPicPr>
              <a:picLocks noChangeAspect="1" noChangeArrowheads="1"/>
            </p:cNvPicPr>
            <p:nvPr/>
          </p:nvPicPr>
          <p:blipFill>
            <a:blip r:embed="rId3" cstate="print"/>
            <a:srcRect/>
            <a:stretch>
              <a:fillRect/>
            </a:stretch>
          </p:blipFill>
          <p:spPr bwMode="auto">
            <a:xfrm>
              <a:off x="1548661" y="2566593"/>
              <a:ext cx="588060" cy="525464"/>
            </a:xfrm>
            <a:prstGeom prst="rect">
              <a:avLst/>
            </a:prstGeom>
            <a:noFill/>
          </p:spPr>
        </p:pic>
      </p:grpSp>
      <p:sp>
        <p:nvSpPr>
          <p:cNvPr id="4" name="Oval 3"/>
          <p:cNvSpPr>
            <a:spLocks noChangeAspect="1"/>
          </p:cNvSpPr>
          <p:nvPr/>
        </p:nvSpPr>
        <p:spPr>
          <a:xfrm>
            <a:off x="3647777" y="1010184"/>
            <a:ext cx="1848446" cy="1848446"/>
          </a:xfrm>
          <a:prstGeom prst="ellipse">
            <a:avLst/>
          </a:prstGeom>
          <a:gradFill flip="none" rotWithShape="1">
            <a:gsLst>
              <a:gs pos="100000">
                <a:schemeClr val="tx1">
                  <a:lumMod val="65000"/>
                  <a:lumOff val="35000"/>
                </a:schemeClr>
              </a:gs>
              <a:gs pos="9000">
                <a:schemeClr val="bg1">
                  <a:lumMod val="65000"/>
                </a:schemeClr>
              </a:gs>
              <a:gs pos="0">
                <a:schemeClr val="bg1">
                  <a:lumMod val="85000"/>
                </a:schemeClr>
              </a:gs>
              <a:gs pos="49000">
                <a:schemeClr val="tx1">
                  <a:lumMod val="50000"/>
                  <a:lumOff val="5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Bootloader Source</a:t>
            </a:r>
          </a:p>
        </p:txBody>
      </p:sp>
      <p:grpSp>
        <p:nvGrpSpPr>
          <p:cNvPr id="5" name="Group 5"/>
          <p:cNvGrpSpPr/>
          <p:nvPr/>
        </p:nvGrpSpPr>
        <p:grpSpPr>
          <a:xfrm>
            <a:off x="3454595" y="4008964"/>
            <a:ext cx="2194560" cy="2103120"/>
            <a:chOff x="5474262" y="4008964"/>
            <a:chExt cx="2194560" cy="2103120"/>
          </a:xfrm>
        </p:grpSpPr>
        <p:sp>
          <p:nvSpPr>
            <p:cNvPr id="10" name="Round Diagonal Corner Rectangle 9"/>
            <p:cNvSpPr/>
            <p:nvPr/>
          </p:nvSpPr>
          <p:spPr>
            <a:xfrm>
              <a:off x="5474262" y="4008964"/>
              <a:ext cx="2194560" cy="2103120"/>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marL="175022" indent="-175022" algn="ctr">
                <a:spcBef>
                  <a:spcPts val="431"/>
                </a:spcBef>
                <a:spcAft>
                  <a:spcPts val="56"/>
                </a:spcAft>
                <a:buClr>
                  <a:prstClr val="white"/>
                </a:buClr>
                <a:buSzPct val="80000"/>
                <a:defRPr/>
              </a:pPr>
              <a:endParaRPr lang="en-US" sz="1600" b="1" dirty="0" smtClean="0">
                <a:solidFill>
                  <a:prstClr val="white"/>
                </a:solidFill>
              </a:endParaRPr>
            </a:p>
            <a:p>
              <a:pPr marL="175022" indent="-175022" algn="ctr">
                <a:spcBef>
                  <a:spcPts val="431"/>
                </a:spcBef>
                <a:spcAft>
                  <a:spcPts val="56"/>
                </a:spcAft>
                <a:buClr>
                  <a:prstClr val="white"/>
                </a:buClr>
                <a:buSzPct val="80000"/>
                <a:defRPr/>
              </a:pPr>
              <a:r>
                <a:rPr lang="en-US" sz="1600" b="1" dirty="0" smtClean="0">
                  <a:solidFill>
                    <a:prstClr val="white"/>
                  </a:solidFill>
                </a:rPr>
                <a:t>Flash-resident Bootloader</a:t>
              </a:r>
            </a:p>
            <a:p>
              <a:pPr marL="175022" indent="-175022" algn="ctr">
                <a:spcBef>
                  <a:spcPts val="431"/>
                </a:spcBef>
                <a:spcAft>
                  <a:spcPts val="56"/>
                </a:spcAft>
                <a:buClr>
                  <a:prstClr val="white"/>
                </a:buClr>
                <a:buSzPct val="80000"/>
                <a:defRPr/>
              </a:pPr>
              <a:r>
                <a:rPr lang="en-US" sz="1200" b="1" dirty="0" smtClean="0">
                  <a:solidFill>
                    <a:prstClr val="white"/>
                  </a:solidFill>
                </a:rPr>
                <a:t>(Source, Configurable)</a:t>
              </a:r>
              <a:endParaRPr lang="en-US" sz="1050" b="1" dirty="0">
                <a:solidFill>
                  <a:prstClr val="white"/>
                </a:solidFill>
              </a:endParaRPr>
            </a:p>
          </p:txBody>
        </p:sp>
        <p:pic>
          <p:nvPicPr>
            <p:cNvPr id="24" name="Picture 2"/>
            <p:cNvPicPr>
              <a:picLocks noChangeAspect="1" noChangeArrowheads="1"/>
            </p:cNvPicPr>
            <p:nvPr/>
          </p:nvPicPr>
          <p:blipFill>
            <a:blip r:embed="rId4" cstate="print">
              <a:clrChange>
                <a:clrFrom>
                  <a:srgbClr val="FFFFFF"/>
                </a:clrFrom>
                <a:clrTo>
                  <a:srgbClr val="FFFFFF">
                    <a:alpha val="0"/>
                  </a:srgbClr>
                </a:clrTo>
              </a:clrChange>
              <a:lum bright="100000" contrast="100000"/>
            </a:blip>
            <a:srcRect/>
            <a:stretch>
              <a:fillRect/>
            </a:stretch>
          </p:blipFill>
          <p:spPr bwMode="auto">
            <a:xfrm>
              <a:off x="5661706" y="4197166"/>
              <a:ext cx="476277" cy="484632"/>
            </a:xfrm>
            <a:prstGeom prst="rect">
              <a:avLst/>
            </a:prstGeom>
            <a:noFill/>
            <a:ln w="9525">
              <a:noFill/>
              <a:miter lim="800000"/>
              <a:headEnd/>
              <a:tailEnd/>
            </a:ln>
          </p:spPr>
        </p:pic>
      </p:grpSp>
      <p:grpSp>
        <p:nvGrpSpPr>
          <p:cNvPr id="6" name="Group 10"/>
          <p:cNvGrpSpPr/>
          <p:nvPr/>
        </p:nvGrpSpPr>
        <p:grpSpPr>
          <a:xfrm>
            <a:off x="320657" y="4008964"/>
            <a:ext cx="2190814" cy="2103120"/>
            <a:chOff x="435428" y="4038596"/>
            <a:chExt cx="2190814" cy="2103120"/>
          </a:xfrm>
        </p:grpSpPr>
        <p:sp>
          <p:nvSpPr>
            <p:cNvPr id="32" name="Round Diagonal Corner Rectangle 31"/>
            <p:cNvSpPr/>
            <p:nvPr/>
          </p:nvSpPr>
          <p:spPr>
            <a:xfrm>
              <a:off x="435428" y="4038596"/>
              <a:ext cx="2190814" cy="2103120"/>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dirty="0" smtClean="0">
                <a:solidFill>
                  <a:prstClr val="white"/>
                </a:solidFill>
              </a:endParaRPr>
            </a:p>
            <a:p>
              <a:pPr algn="ctr"/>
              <a:r>
                <a:rPr lang="en-US" sz="1600" b="1" dirty="0" smtClean="0">
                  <a:solidFill>
                    <a:prstClr val="white"/>
                  </a:solidFill>
                </a:rPr>
                <a:t>ROM Bootloader</a:t>
              </a:r>
            </a:p>
            <a:p>
              <a:pPr algn="ctr"/>
              <a:r>
                <a:rPr lang="en-US" sz="1200" b="1" dirty="0" smtClean="0">
                  <a:solidFill>
                    <a:prstClr val="white"/>
                  </a:solidFill>
                </a:rPr>
                <a:t>(Binary, MCU specific)</a:t>
              </a:r>
              <a:endParaRPr lang="en-US" sz="1050" b="1" dirty="0">
                <a:solidFill>
                  <a:prstClr val="white"/>
                </a:solidFill>
              </a:endParaRPr>
            </a:p>
          </p:txBody>
        </p:sp>
        <p:grpSp>
          <p:nvGrpSpPr>
            <p:cNvPr id="8" name="Gruppieren 53"/>
            <p:cNvGrpSpPr/>
            <p:nvPr/>
          </p:nvGrpSpPr>
          <p:grpSpPr>
            <a:xfrm>
              <a:off x="653772" y="4230504"/>
              <a:ext cx="466725" cy="485775"/>
              <a:chOff x="-891961" y="897570"/>
              <a:chExt cx="813423" cy="785375"/>
            </a:xfrm>
          </p:grpSpPr>
          <p:cxnSp>
            <p:nvCxnSpPr>
              <p:cNvPr id="30" name="Gerade Verbindung 41"/>
              <p:cNvCxnSpPr/>
              <p:nvPr/>
            </p:nvCxnSpPr>
            <p:spPr>
              <a:xfrm>
                <a:off x="-600250" y="897571"/>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Gerade Verbindung 42"/>
              <p:cNvCxnSpPr/>
              <p:nvPr/>
            </p:nvCxnSpPr>
            <p:spPr>
              <a:xfrm>
                <a:off x="-493663" y="897571"/>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Gerade Verbindung 43"/>
              <p:cNvCxnSpPr/>
              <p:nvPr/>
            </p:nvCxnSpPr>
            <p:spPr>
              <a:xfrm>
                <a:off x="-387077" y="897570"/>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Gerade Verbindung 45"/>
              <p:cNvCxnSpPr/>
              <p:nvPr/>
            </p:nvCxnSpPr>
            <p:spPr>
              <a:xfrm>
                <a:off x="-886351" y="1295868"/>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Gerade Verbindung 51"/>
              <p:cNvCxnSpPr/>
              <p:nvPr/>
            </p:nvCxnSpPr>
            <p:spPr>
              <a:xfrm>
                <a:off x="-891961" y="1178062"/>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Gerade Verbindung 52"/>
              <p:cNvCxnSpPr/>
              <p:nvPr/>
            </p:nvCxnSpPr>
            <p:spPr>
              <a:xfrm>
                <a:off x="-886351" y="1413674"/>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Abgerundetes Rechteck 44"/>
              <p:cNvSpPr/>
              <p:nvPr/>
            </p:nvSpPr>
            <p:spPr>
              <a:xfrm>
                <a:off x="-774154" y="1043425"/>
                <a:ext cx="566591" cy="5048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Abgerundetes Rechteck 38"/>
              <p:cNvSpPr/>
              <p:nvPr/>
            </p:nvSpPr>
            <p:spPr>
              <a:xfrm>
                <a:off x="-718054" y="1093914"/>
                <a:ext cx="448783" cy="392687"/>
              </a:xfrm>
              <a:prstGeom prst="roundRect">
                <a:avLst/>
              </a:prstGeom>
              <a:solidFill>
                <a:srgbClr val="586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 name="Group 7"/>
          <p:cNvGrpSpPr/>
          <p:nvPr/>
        </p:nvGrpSpPr>
        <p:grpSpPr>
          <a:xfrm>
            <a:off x="6342628" y="4008964"/>
            <a:ext cx="2194560" cy="2103120"/>
            <a:chOff x="2752326" y="4038596"/>
            <a:chExt cx="2194560" cy="2103120"/>
          </a:xfrm>
        </p:grpSpPr>
        <p:sp>
          <p:nvSpPr>
            <p:cNvPr id="7" name="Round Diagonal Corner Rectangle 6"/>
            <p:cNvSpPr/>
            <p:nvPr/>
          </p:nvSpPr>
          <p:spPr>
            <a:xfrm>
              <a:off x="2752326" y="4038596"/>
              <a:ext cx="2194560" cy="2103120"/>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marL="175022" indent="-175022" algn="ctr">
                <a:spcBef>
                  <a:spcPts val="431"/>
                </a:spcBef>
                <a:spcAft>
                  <a:spcPts val="56"/>
                </a:spcAft>
                <a:buClr>
                  <a:prstClr val="white"/>
                </a:buClr>
                <a:buSzPct val="80000"/>
                <a:defRPr/>
              </a:pPr>
              <a:endParaRPr lang="en-US" sz="1600" b="1" kern="0" dirty="0" smtClean="0">
                <a:solidFill>
                  <a:prstClr val="white"/>
                </a:solidFill>
              </a:endParaRPr>
            </a:p>
            <a:p>
              <a:pPr marL="175022" indent="-175022" algn="ctr">
                <a:spcBef>
                  <a:spcPts val="431"/>
                </a:spcBef>
                <a:spcAft>
                  <a:spcPts val="56"/>
                </a:spcAft>
                <a:buClr>
                  <a:prstClr val="white"/>
                </a:buClr>
                <a:buSzPct val="80000"/>
                <a:defRPr/>
              </a:pPr>
              <a:r>
                <a:rPr lang="en-US" sz="1600" b="1" kern="0" dirty="0" smtClean="0">
                  <a:solidFill>
                    <a:prstClr val="white"/>
                  </a:solidFill>
                </a:rPr>
                <a:t>Flashloader</a:t>
              </a:r>
            </a:p>
            <a:p>
              <a:pPr marL="175022" indent="-175022" algn="ctr">
                <a:spcBef>
                  <a:spcPts val="431"/>
                </a:spcBef>
                <a:spcAft>
                  <a:spcPts val="56"/>
                </a:spcAft>
                <a:buClr>
                  <a:prstClr val="white"/>
                </a:buClr>
                <a:buSzPct val="80000"/>
                <a:defRPr/>
              </a:pPr>
              <a:r>
                <a:rPr lang="en-US" sz="1200" b="1" dirty="0" smtClean="0">
                  <a:solidFill>
                    <a:prstClr val="white"/>
                  </a:solidFill>
                </a:rPr>
                <a:t>(Binary, MCU </a:t>
              </a:r>
              <a:r>
                <a:rPr lang="en-US" sz="1200" b="1" dirty="0">
                  <a:solidFill>
                    <a:prstClr val="white"/>
                  </a:solidFill>
                </a:rPr>
                <a:t>specific</a:t>
              </a:r>
              <a:r>
                <a:rPr lang="en-US" sz="1200" b="1" dirty="0" smtClean="0">
                  <a:solidFill>
                    <a:prstClr val="white"/>
                  </a:solidFill>
                </a:rPr>
                <a:t>)</a:t>
              </a:r>
              <a:endParaRPr lang="en-US" sz="1050" b="1" dirty="0">
                <a:solidFill>
                  <a:prstClr val="white"/>
                </a:solidFill>
              </a:endParaRPr>
            </a:p>
          </p:txBody>
        </p:sp>
        <p:grpSp>
          <p:nvGrpSpPr>
            <p:cNvPr id="11" name="Gruppieren 53"/>
            <p:cNvGrpSpPr/>
            <p:nvPr/>
          </p:nvGrpSpPr>
          <p:grpSpPr>
            <a:xfrm>
              <a:off x="3056936" y="4243042"/>
              <a:ext cx="466725" cy="485775"/>
              <a:chOff x="-891961" y="897570"/>
              <a:chExt cx="813423" cy="785375"/>
            </a:xfrm>
          </p:grpSpPr>
          <p:cxnSp>
            <p:nvCxnSpPr>
              <p:cNvPr id="40" name="Gerade Verbindung 41"/>
              <p:cNvCxnSpPr/>
              <p:nvPr/>
            </p:nvCxnSpPr>
            <p:spPr>
              <a:xfrm>
                <a:off x="-600250" y="897571"/>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Gerade Verbindung 42"/>
              <p:cNvCxnSpPr/>
              <p:nvPr/>
            </p:nvCxnSpPr>
            <p:spPr>
              <a:xfrm>
                <a:off x="-493663" y="897571"/>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Gerade Verbindung 43"/>
              <p:cNvCxnSpPr/>
              <p:nvPr/>
            </p:nvCxnSpPr>
            <p:spPr>
              <a:xfrm>
                <a:off x="-387077" y="897570"/>
                <a:ext cx="0" cy="785374"/>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Gerade Verbindung 45"/>
              <p:cNvCxnSpPr/>
              <p:nvPr/>
            </p:nvCxnSpPr>
            <p:spPr>
              <a:xfrm>
                <a:off x="-886351" y="1295868"/>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Gerade Verbindung 51"/>
              <p:cNvCxnSpPr/>
              <p:nvPr/>
            </p:nvCxnSpPr>
            <p:spPr>
              <a:xfrm>
                <a:off x="-891961" y="1178062"/>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Gerade Verbindung 52"/>
              <p:cNvCxnSpPr/>
              <p:nvPr/>
            </p:nvCxnSpPr>
            <p:spPr>
              <a:xfrm>
                <a:off x="-886351" y="1413674"/>
                <a:ext cx="807813"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Abgerundetes Rechteck 44"/>
              <p:cNvSpPr/>
              <p:nvPr/>
            </p:nvSpPr>
            <p:spPr>
              <a:xfrm>
                <a:off x="-774154" y="1043425"/>
                <a:ext cx="566591" cy="5048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Abgerundetes Rechteck 38"/>
              <p:cNvSpPr/>
              <p:nvPr/>
            </p:nvSpPr>
            <p:spPr>
              <a:xfrm>
                <a:off x="-718054" y="1093914"/>
                <a:ext cx="448783" cy="392687"/>
              </a:xfrm>
              <a:prstGeom prst="roundRect">
                <a:avLst/>
              </a:prstGeom>
              <a:solidFill>
                <a:srgbClr val="5860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cxnSp>
        <p:nvCxnSpPr>
          <p:cNvPr id="55" name="Straight Arrow Connector 54"/>
          <p:cNvCxnSpPr>
            <a:stCxn id="4" idx="4"/>
            <a:endCxn id="10" idx="3"/>
          </p:cNvCxnSpPr>
          <p:nvPr/>
        </p:nvCxnSpPr>
        <p:spPr>
          <a:xfrm flipH="1">
            <a:off x="4551875" y="2858630"/>
            <a:ext cx="20125" cy="1150334"/>
          </a:xfrm>
          <a:prstGeom prst="straightConnector1">
            <a:avLst/>
          </a:prstGeom>
          <a:ln w="66675">
            <a:tailEnd type="triangle"/>
          </a:ln>
        </p:spPr>
        <p:style>
          <a:lnRef idx="3">
            <a:schemeClr val="dk1"/>
          </a:lnRef>
          <a:fillRef idx="0">
            <a:schemeClr val="dk1"/>
          </a:fillRef>
          <a:effectRef idx="2">
            <a:schemeClr val="dk1"/>
          </a:effectRef>
          <a:fontRef idx="minor">
            <a:schemeClr val="tx1"/>
          </a:fontRef>
        </p:style>
      </p:cxnSp>
      <p:grpSp>
        <p:nvGrpSpPr>
          <p:cNvPr id="13" name="Group 49"/>
          <p:cNvGrpSpPr>
            <a:grpSpLocks noChangeAspect="1"/>
          </p:cNvGrpSpPr>
          <p:nvPr/>
        </p:nvGrpSpPr>
        <p:grpSpPr>
          <a:xfrm>
            <a:off x="4300339" y="3012828"/>
            <a:ext cx="567455" cy="548640"/>
            <a:chOff x="1447809" y="2447536"/>
            <a:chExt cx="789764" cy="763578"/>
          </a:xfrm>
        </p:grpSpPr>
        <p:sp>
          <p:nvSpPr>
            <p:cNvPr id="51" name="Oval 70"/>
            <p:cNvSpPr>
              <a:spLocks noChangeArrowheads="1"/>
            </p:cNvSpPr>
            <p:nvPr/>
          </p:nvSpPr>
          <p:spPr bwMode="auto">
            <a:xfrm>
              <a:off x="1447809" y="2447536"/>
              <a:ext cx="789764" cy="763578"/>
            </a:xfrm>
            <a:prstGeom prst="ellipse">
              <a:avLst/>
            </a:prstGeom>
            <a:solidFill>
              <a:schemeClr val="bg1"/>
            </a:solidFill>
            <a:ln w="38100">
              <a:solidFill>
                <a:schemeClr val="tx1"/>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pic>
          <p:nvPicPr>
            <p:cNvPr id="52" name="Picture 2" descr="http://www.pvzgears.com/wp-content/uploads/2013/03/gears2a.png"/>
            <p:cNvPicPr>
              <a:picLocks noChangeAspect="1" noChangeArrowheads="1"/>
            </p:cNvPicPr>
            <p:nvPr/>
          </p:nvPicPr>
          <p:blipFill>
            <a:blip r:embed="rId3" cstate="print"/>
            <a:srcRect/>
            <a:stretch>
              <a:fillRect/>
            </a:stretch>
          </p:blipFill>
          <p:spPr bwMode="auto">
            <a:xfrm>
              <a:off x="1548661" y="2566593"/>
              <a:ext cx="588060" cy="525464"/>
            </a:xfrm>
            <a:prstGeom prst="rect">
              <a:avLst/>
            </a:prstGeom>
            <a:noFill/>
          </p:spPr>
        </p:pic>
      </p:grpSp>
      <p:cxnSp>
        <p:nvCxnSpPr>
          <p:cNvPr id="58" name="Straight Arrow Connector 57"/>
          <p:cNvCxnSpPr>
            <a:stCxn id="4" idx="5"/>
          </p:cNvCxnSpPr>
          <p:nvPr/>
        </p:nvCxnSpPr>
        <p:spPr>
          <a:xfrm>
            <a:off x="5225524" y="2587931"/>
            <a:ext cx="2004616" cy="1421033"/>
          </a:xfrm>
          <a:prstGeom prst="straightConnector1">
            <a:avLst/>
          </a:prstGeom>
          <a:ln w="66675">
            <a:tailEnd type="triangle"/>
          </a:ln>
        </p:spPr>
        <p:style>
          <a:lnRef idx="3">
            <a:schemeClr val="dk1"/>
          </a:lnRef>
          <a:fillRef idx="0">
            <a:schemeClr val="dk1"/>
          </a:fillRef>
          <a:effectRef idx="2">
            <a:schemeClr val="dk1"/>
          </a:effectRef>
          <a:fontRef idx="minor">
            <a:schemeClr val="tx1"/>
          </a:fontRef>
        </p:style>
      </p:cxnSp>
      <p:grpSp>
        <p:nvGrpSpPr>
          <p:cNvPr id="15" name="Group 60"/>
          <p:cNvGrpSpPr>
            <a:grpSpLocks noChangeAspect="1"/>
          </p:cNvGrpSpPr>
          <p:nvPr/>
        </p:nvGrpSpPr>
        <p:grpSpPr>
          <a:xfrm>
            <a:off x="5944104" y="3012828"/>
            <a:ext cx="567455" cy="548640"/>
            <a:chOff x="1447809" y="2447536"/>
            <a:chExt cx="789764" cy="763578"/>
          </a:xfrm>
        </p:grpSpPr>
        <p:sp>
          <p:nvSpPr>
            <p:cNvPr id="62" name="Oval 70"/>
            <p:cNvSpPr>
              <a:spLocks noChangeArrowheads="1"/>
            </p:cNvSpPr>
            <p:nvPr/>
          </p:nvSpPr>
          <p:spPr bwMode="auto">
            <a:xfrm>
              <a:off x="1447809" y="2447536"/>
              <a:ext cx="789764" cy="763578"/>
            </a:xfrm>
            <a:prstGeom prst="ellipse">
              <a:avLst/>
            </a:prstGeom>
            <a:solidFill>
              <a:schemeClr val="bg1"/>
            </a:solidFill>
            <a:ln w="38100">
              <a:solidFill>
                <a:schemeClr val="tx1"/>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pic>
          <p:nvPicPr>
            <p:cNvPr id="63" name="Picture 2" descr="http://www.pvzgears.com/wp-content/uploads/2013/03/gears2a.png"/>
            <p:cNvPicPr>
              <a:picLocks noChangeAspect="1" noChangeArrowheads="1"/>
            </p:cNvPicPr>
            <p:nvPr/>
          </p:nvPicPr>
          <p:blipFill>
            <a:blip r:embed="rId3" cstate="print"/>
            <a:srcRect/>
            <a:stretch>
              <a:fillRect/>
            </a:stretch>
          </p:blipFill>
          <p:spPr bwMode="auto">
            <a:xfrm>
              <a:off x="1548661" y="2566593"/>
              <a:ext cx="588060" cy="525464"/>
            </a:xfrm>
            <a:prstGeom prst="rect">
              <a:avLst/>
            </a:prstGeom>
            <a:noFill/>
          </p:spPr>
        </p:pic>
      </p:grpSp>
      <p:grpSp>
        <p:nvGrpSpPr>
          <p:cNvPr id="16" name="Group 69"/>
          <p:cNvGrpSpPr/>
          <p:nvPr/>
        </p:nvGrpSpPr>
        <p:grpSpPr>
          <a:xfrm>
            <a:off x="6490440" y="1418665"/>
            <a:ext cx="2440752" cy="548640"/>
            <a:chOff x="6703248" y="1336533"/>
            <a:chExt cx="2440752" cy="548640"/>
          </a:xfrm>
        </p:grpSpPr>
        <p:grpSp>
          <p:nvGrpSpPr>
            <p:cNvPr id="17" name="Group 63"/>
            <p:cNvGrpSpPr>
              <a:grpSpLocks noChangeAspect="1"/>
            </p:cNvGrpSpPr>
            <p:nvPr/>
          </p:nvGrpSpPr>
          <p:grpSpPr>
            <a:xfrm>
              <a:off x="6703248" y="1336533"/>
              <a:ext cx="567455" cy="548640"/>
              <a:chOff x="1447809" y="2447536"/>
              <a:chExt cx="789764" cy="763578"/>
            </a:xfrm>
          </p:grpSpPr>
          <p:sp>
            <p:nvSpPr>
              <p:cNvPr id="65" name="Oval 70"/>
              <p:cNvSpPr>
                <a:spLocks noChangeArrowheads="1"/>
              </p:cNvSpPr>
              <p:nvPr/>
            </p:nvSpPr>
            <p:spPr bwMode="auto">
              <a:xfrm>
                <a:off x="1447809" y="2447536"/>
                <a:ext cx="789764" cy="763578"/>
              </a:xfrm>
              <a:prstGeom prst="ellipse">
                <a:avLst/>
              </a:prstGeom>
              <a:solidFill>
                <a:schemeClr val="bg1"/>
              </a:solidFill>
              <a:ln w="38100">
                <a:solidFill>
                  <a:schemeClr val="tx1"/>
                </a:solidFill>
              </a:ln>
            </p:spPr>
            <p:txBody>
              <a:bodyPr wrap="none" tIns="0" bIns="0" rtlCol="0" anchor="ctr" anchorCtr="0">
                <a:noAutofit/>
              </a:bodyPr>
              <a:lstStyle/>
              <a:p>
                <a:pPr algn="ctr">
                  <a:lnSpc>
                    <a:spcPct val="67000"/>
                  </a:lnSpc>
                </a:pPr>
                <a:endParaRPr lang="en-US" dirty="0">
                  <a:solidFill>
                    <a:prstClr val="white"/>
                  </a:solidFill>
                  <a:latin typeface="Arial"/>
                  <a:cs typeface="Arial"/>
                </a:endParaRPr>
              </a:p>
            </p:txBody>
          </p:sp>
          <p:pic>
            <p:nvPicPr>
              <p:cNvPr id="66" name="Picture 2" descr="http://www.pvzgears.com/wp-content/uploads/2013/03/gears2a.png"/>
              <p:cNvPicPr>
                <a:picLocks noChangeAspect="1" noChangeArrowheads="1"/>
              </p:cNvPicPr>
              <p:nvPr/>
            </p:nvPicPr>
            <p:blipFill>
              <a:blip r:embed="rId3" cstate="print"/>
              <a:srcRect/>
              <a:stretch>
                <a:fillRect/>
              </a:stretch>
            </p:blipFill>
            <p:spPr bwMode="auto">
              <a:xfrm>
                <a:off x="1548661" y="2566593"/>
                <a:ext cx="588060" cy="525464"/>
              </a:xfrm>
              <a:prstGeom prst="rect">
                <a:avLst/>
              </a:prstGeom>
              <a:noFill/>
            </p:spPr>
          </p:pic>
        </p:grpSp>
        <p:sp>
          <p:nvSpPr>
            <p:cNvPr id="67" name="TextBox 66"/>
            <p:cNvSpPr txBox="1"/>
            <p:nvPr/>
          </p:nvSpPr>
          <p:spPr>
            <a:xfrm>
              <a:off x="7495952" y="1369828"/>
              <a:ext cx="1648048" cy="515345"/>
            </a:xfrm>
            <a:prstGeom prst="rect">
              <a:avLst/>
            </a:prstGeom>
            <a:noFill/>
          </p:spPr>
          <p:txBody>
            <a:bodyPr wrap="square" lIns="91440" tIns="45720" rIns="91440" rtlCol="0" anchor="t">
              <a:noAutofit/>
            </a:bodyPr>
            <a:lstStyle/>
            <a:p>
              <a:r>
                <a:rPr lang="en-US" sz="1200" dirty="0" smtClean="0">
                  <a:solidFill>
                    <a:schemeClr val="accent4">
                      <a:lumMod val="50000"/>
                    </a:schemeClr>
                  </a:solidFill>
                </a:rPr>
                <a:t>Freescale validation and automated test</a:t>
              </a:r>
            </a:p>
          </p:txBody>
        </p:sp>
        <p:sp>
          <p:nvSpPr>
            <p:cNvPr id="68" name="TextBox 67"/>
            <p:cNvSpPr txBox="1"/>
            <p:nvPr/>
          </p:nvSpPr>
          <p:spPr>
            <a:xfrm>
              <a:off x="7270703" y="1415875"/>
              <a:ext cx="914400" cy="469298"/>
            </a:xfrm>
            <a:prstGeom prst="rect">
              <a:avLst/>
            </a:prstGeom>
            <a:noFill/>
          </p:spPr>
          <p:txBody>
            <a:bodyPr wrap="none" lIns="91440" tIns="45720" rIns="91440" rtlCol="0" anchor="t">
              <a:noAutofit/>
            </a:bodyPr>
            <a:lstStyle/>
            <a:p>
              <a:r>
                <a:rPr lang="en-US" b="1" dirty="0" smtClean="0">
                  <a:solidFill>
                    <a:schemeClr val="accent4">
                      <a:lumMod val="50000"/>
                    </a:schemeClr>
                  </a:solidFill>
                </a:rPr>
                <a:t>=</a:t>
              </a:r>
            </a:p>
          </p:txBody>
        </p:sp>
      </p:grpSp>
      <p:sp>
        <p:nvSpPr>
          <p:cNvPr id="19" name="TextBox 1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970000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the Bootloader “as-is”</a:t>
            </a:r>
            <a:endParaRPr lang="en-US" dirty="0"/>
          </a:p>
        </p:txBody>
      </p:sp>
      <p:sp>
        <p:nvSpPr>
          <p:cNvPr id="3" name="Text Placeholder 2"/>
          <p:cNvSpPr>
            <a:spLocks noGrp="1"/>
          </p:cNvSpPr>
          <p:nvPr>
            <p:ph type="body" sz="quarter" idx="10"/>
          </p:nvPr>
        </p:nvSpPr>
        <p:spPr>
          <a:xfrm>
            <a:off x="224642" y="1074189"/>
            <a:ext cx="4946798" cy="4667249"/>
          </a:xfrm>
        </p:spPr>
        <p:txBody>
          <a:bodyPr/>
          <a:lstStyle/>
          <a:p>
            <a:r>
              <a:rPr lang="en-US" dirty="0" smtClean="0"/>
              <a:t>Set the “</a:t>
            </a:r>
            <a:r>
              <a:rPr lang="en-US" dirty="0" err="1" smtClean="0"/>
              <a:t>freedom_bootloader</a:t>
            </a:r>
            <a:r>
              <a:rPr lang="en-US" dirty="0" smtClean="0"/>
              <a:t>” project as active</a:t>
            </a:r>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smtClean="0"/>
              <a:t>Click on the “Make” icon to </a:t>
            </a:r>
            <a:r>
              <a:rPr lang="en-US" b="1" dirty="0" smtClean="0">
                <a:solidFill>
                  <a:schemeClr val="accent2"/>
                </a:solidFill>
              </a:rPr>
              <a:t>build</a:t>
            </a:r>
            <a:r>
              <a:rPr lang="en-US" b="1" dirty="0" smtClean="0">
                <a:solidFill>
                  <a:srgbClr val="F45914"/>
                </a:solidFill>
              </a:rPr>
              <a:t> </a:t>
            </a:r>
            <a:r>
              <a:rPr lang="en-US" dirty="0" smtClean="0">
                <a:solidFill>
                  <a:srgbClr val="2A2E32"/>
                </a:solidFill>
              </a:rPr>
              <a:t>the application</a:t>
            </a:r>
            <a:endParaRPr lang="en-US" dirty="0">
              <a:solidFill>
                <a:srgbClr val="2A2E32"/>
              </a:solidFill>
            </a:endParaRPr>
          </a:p>
        </p:txBody>
      </p:sp>
      <p:pic>
        <p:nvPicPr>
          <p:cNvPr id="4" name="Picture 3"/>
          <p:cNvPicPr>
            <a:picLocks noChangeAspect="1"/>
          </p:cNvPicPr>
          <p:nvPr/>
        </p:nvPicPr>
        <p:blipFill>
          <a:blip r:embed="rId2"/>
          <a:stretch>
            <a:fillRect/>
          </a:stretch>
        </p:blipFill>
        <p:spPr>
          <a:xfrm>
            <a:off x="5437607" y="1139190"/>
            <a:ext cx="3534301" cy="3493770"/>
          </a:xfrm>
          <a:prstGeom prst="rect">
            <a:avLst/>
          </a:prstGeom>
        </p:spPr>
      </p:pic>
      <p:sp>
        <p:nvSpPr>
          <p:cNvPr id="5" name="TextBox 4"/>
          <p:cNvSpPr txBox="1"/>
          <p:nvPr/>
        </p:nvSpPr>
        <p:spPr>
          <a:xfrm>
            <a:off x="6268720" y="1463040"/>
            <a:ext cx="914400" cy="914400"/>
          </a:xfrm>
          <a:prstGeom prst="rect">
            <a:avLst/>
          </a:prstGeom>
          <a:noFill/>
        </p:spPr>
        <p:txBody>
          <a:bodyPr wrap="none" lIns="91440" tIns="45720" rIns="91440" rtlCol="0" anchor="t">
            <a:noAutofit/>
          </a:bodyPr>
          <a:lstStyle/>
          <a:p>
            <a:endParaRPr lang="en-US" sz="1500" dirty="0" err="1" smtClean="0">
              <a:solidFill>
                <a:schemeClr val="accent4">
                  <a:lumMod val="50000"/>
                </a:schemeClr>
              </a:solidFill>
            </a:endParaRPr>
          </a:p>
        </p:txBody>
      </p:sp>
      <p:pic>
        <p:nvPicPr>
          <p:cNvPr id="6" name="Picture 5"/>
          <p:cNvPicPr>
            <a:picLocks noChangeAspect="1"/>
          </p:cNvPicPr>
          <p:nvPr/>
        </p:nvPicPr>
        <p:blipFill>
          <a:blip r:embed="rId3"/>
          <a:stretch>
            <a:fillRect/>
          </a:stretch>
        </p:blipFill>
        <p:spPr>
          <a:xfrm>
            <a:off x="2451463" y="5493839"/>
            <a:ext cx="1930400" cy="330200"/>
          </a:xfrm>
          <a:prstGeom prst="rect">
            <a:avLst/>
          </a:prstGeom>
        </p:spPr>
      </p:pic>
      <p:sp>
        <p:nvSpPr>
          <p:cNvPr id="7" name="Rectangle 6"/>
          <p:cNvSpPr/>
          <p:nvPr/>
        </p:nvSpPr>
        <p:spPr>
          <a:xfrm>
            <a:off x="2772591" y="5458279"/>
            <a:ext cx="375920" cy="365760"/>
          </a:xfrm>
          <a:prstGeom prst="rect">
            <a:avLst/>
          </a:prstGeom>
          <a:noFill/>
          <a:ln w="38100">
            <a:solidFill>
              <a:srgbClr val="F459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746842"/>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Code Size</a:t>
            </a:r>
            <a:endParaRPr lang="en-US" dirty="0"/>
          </a:p>
        </p:txBody>
      </p:sp>
      <p:sp>
        <p:nvSpPr>
          <p:cNvPr id="3" name="Text Placeholder 2"/>
          <p:cNvSpPr>
            <a:spLocks noGrp="1"/>
          </p:cNvSpPr>
          <p:nvPr>
            <p:ph type="body" sz="quarter" idx="10"/>
          </p:nvPr>
        </p:nvSpPr>
        <p:spPr/>
        <p:txBody>
          <a:bodyPr/>
          <a:lstStyle/>
          <a:p>
            <a:r>
              <a:rPr lang="en-US" dirty="0" smtClean="0"/>
              <a:t>After the build completes, </a:t>
            </a:r>
            <a:r>
              <a:rPr lang="en-US" b="1" dirty="0" smtClean="0">
                <a:solidFill>
                  <a:schemeClr val="accent2"/>
                </a:solidFill>
              </a:rPr>
              <a:t>open the MAP file</a:t>
            </a:r>
            <a:r>
              <a:rPr lang="en-US" dirty="0" smtClean="0"/>
              <a:t>.  For convenience, the MAP file is linked in the “Output” folder of the project.</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b="1" dirty="0" smtClean="0">
                <a:solidFill>
                  <a:schemeClr val="accent2"/>
                </a:solidFill>
              </a:rPr>
              <a:t>Browse</a:t>
            </a:r>
            <a:r>
              <a:rPr lang="en-US" dirty="0" smtClean="0">
                <a:solidFill>
                  <a:srgbClr val="F45914"/>
                </a:solidFill>
              </a:rPr>
              <a:t> </a:t>
            </a:r>
            <a:r>
              <a:rPr lang="en-US" dirty="0" smtClean="0"/>
              <a:t>to the very bottom of the MAP file and note the size.</a:t>
            </a:r>
            <a:endParaRPr lang="en-US" dirty="0"/>
          </a:p>
        </p:txBody>
      </p:sp>
      <p:pic>
        <p:nvPicPr>
          <p:cNvPr id="4" name="Picture 3"/>
          <p:cNvPicPr>
            <a:picLocks noChangeAspect="1"/>
          </p:cNvPicPr>
          <p:nvPr/>
        </p:nvPicPr>
        <p:blipFill>
          <a:blip r:embed="rId2"/>
          <a:stretch>
            <a:fillRect/>
          </a:stretch>
        </p:blipFill>
        <p:spPr>
          <a:xfrm>
            <a:off x="3030766" y="1951263"/>
            <a:ext cx="3005320" cy="2849335"/>
          </a:xfrm>
          <a:prstGeom prst="rect">
            <a:avLst/>
          </a:prstGeom>
        </p:spPr>
      </p:pic>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912374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UART-only Bootloader</a:t>
            </a:r>
            <a:endParaRPr lang="en-US" dirty="0"/>
          </a:p>
        </p:txBody>
      </p:sp>
      <p:sp>
        <p:nvSpPr>
          <p:cNvPr id="3" name="Text Placeholder 2"/>
          <p:cNvSpPr>
            <a:spLocks noGrp="1"/>
          </p:cNvSpPr>
          <p:nvPr>
            <p:ph type="body" sz="quarter" idx="10"/>
          </p:nvPr>
        </p:nvSpPr>
        <p:spPr/>
        <p:txBody>
          <a:bodyPr>
            <a:normAutofit fontScale="77500" lnSpcReduction="20000"/>
          </a:bodyPr>
          <a:lstStyle/>
          <a:p>
            <a:r>
              <a:rPr lang="en-US" dirty="0" smtClean="0"/>
              <a:t>Open the </a:t>
            </a:r>
            <a:r>
              <a:rPr lang="en-US" dirty="0" err="1" smtClean="0">
                <a:solidFill>
                  <a:schemeClr val="accent2"/>
                </a:solidFill>
              </a:rPr>
              <a:t>bootloader_config.h</a:t>
            </a:r>
            <a:r>
              <a:rPr lang="en-US" dirty="0" smtClean="0"/>
              <a:t> file in the “k64f12” folder of the project</a:t>
            </a:r>
          </a:p>
          <a:p>
            <a:endParaRPr lang="en-US" dirty="0"/>
          </a:p>
          <a:p>
            <a:r>
              <a:rPr lang="en-US" dirty="0" smtClean="0"/>
              <a:t>Change the peripheral configuration macros as shown below</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r>
              <a:rPr lang="en-US" b="1" dirty="0" smtClean="0">
                <a:solidFill>
                  <a:schemeClr val="accent2"/>
                </a:solidFill>
              </a:rPr>
              <a:t>Save</a:t>
            </a:r>
            <a:r>
              <a:rPr lang="en-US" dirty="0" smtClean="0">
                <a:solidFill>
                  <a:schemeClr val="accent2"/>
                </a:solidFill>
              </a:rPr>
              <a:t> </a:t>
            </a:r>
            <a:r>
              <a:rPr lang="en-US" dirty="0" smtClean="0"/>
              <a:t>the changes, and </a:t>
            </a:r>
            <a:r>
              <a:rPr lang="en-US" b="1" dirty="0" smtClean="0">
                <a:solidFill>
                  <a:schemeClr val="accent2"/>
                </a:solidFill>
              </a:rPr>
              <a:t>re-build</a:t>
            </a:r>
            <a:r>
              <a:rPr lang="en-US" dirty="0" smtClean="0"/>
              <a:t> the application</a:t>
            </a:r>
          </a:p>
          <a:p>
            <a:endParaRPr lang="en-US" dirty="0" smtClean="0"/>
          </a:p>
          <a:p>
            <a:r>
              <a:rPr lang="en-US" b="1" dirty="0" err="1" smtClean="0">
                <a:solidFill>
                  <a:schemeClr val="accent2"/>
                </a:solidFill>
              </a:rPr>
              <a:t>Evalute</a:t>
            </a:r>
            <a:r>
              <a:rPr lang="en-US" dirty="0" smtClean="0">
                <a:solidFill>
                  <a:srgbClr val="F45914"/>
                </a:solidFill>
              </a:rPr>
              <a:t> </a:t>
            </a:r>
            <a:r>
              <a:rPr lang="en-US" dirty="0" smtClean="0"/>
              <a:t>the new code size in the MAP file</a:t>
            </a:r>
            <a:endParaRPr lang="en-US" dirty="0"/>
          </a:p>
        </p:txBody>
      </p:sp>
      <p:pic>
        <p:nvPicPr>
          <p:cNvPr id="4" name="Picture 3"/>
          <p:cNvPicPr>
            <a:picLocks noChangeAspect="1"/>
          </p:cNvPicPr>
          <p:nvPr/>
        </p:nvPicPr>
        <p:blipFill>
          <a:blip r:embed="rId2"/>
          <a:stretch>
            <a:fillRect/>
          </a:stretch>
        </p:blipFill>
        <p:spPr>
          <a:xfrm>
            <a:off x="1209218" y="2374710"/>
            <a:ext cx="3162846" cy="2336084"/>
          </a:xfrm>
          <a:prstGeom prst="rect">
            <a:avLst/>
          </a:prstGeom>
        </p:spPr>
      </p:pic>
      <p:pic>
        <p:nvPicPr>
          <p:cNvPr id="5" name="Picture 4"/>
          <p:cNvPicPr>
            <a:picLocks noChangeAspect="1"/>
          </p:cNvPicPr>
          <p:nvPr/>
        </p:nvPicPr>
        <p:blipFill>
          <a:blip r:embed="rId3"/>
          <a:stretch>
            <a:fillRect/>
          </a:stretch>
        </p:blipFill>
        <p:spPr>
          <a:xfrm>
            <a:off x="4949772" y="2374710"/>
            <a:ext cx="3002238" cy="2340403"/>
          </a:xfrm>
          <a:prstGeom prst="rect">
            <a:avLst/>
          </a:prstGeom>
        </p:spPr>
      </p:pic>
      <p:sp>
        <p:nvSpPr>
          <p:cNvPr id="6" name="Right Arrow 5"/>
          <p:cNvSpPr/>
          <p:nvPr/>
        </p:nvSpPr>
        <p:spPr>
          <a:xfrm>
            <a:off x="4065811" y="3380015"/>
            <a:ext cx="636814" cy="440872"/>
          </a:xfrm>
          <a:prstGeom prst="rightArrow">
            <a:avLst/>
          </a:prstGeom>
          <a:solidFill>
            <a:srgbClr val="F45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665510" y="1943101"/>
            <a:ext cx="963386" cy="261257"/>
          </a:xfrm>
          <a:prstGeom prst="rect">
            <a:avLst/>
          </a:prstGeom>
          <a:noFill/>
        </p:spPr>
        <p:txBody>
          <a:bodyPr wrap="square" lIns="91440" tIns="45720" rIns="91440" rtlCol="0" anchor="t">
            <a:noAutofit/>
          </a:bodyPr>
          <a:lstStyle/>
          <a:p>
            <a:r>
              <a:rPr lang="en-US" sz="1500" b="1" u="sng" dirty="0" smtClean="0">
                <a:solidFill>
                  <a:schemeClr val="accent4">
                    <a:lumMod val="50000"/>
                  </a:schemeClr>
                </a:solidFill>
              </a:rPr>
              <a:t>From:</a:t>
            </a:r>
          </a:p>
        </p:txBody>
      </p:sp>
      <p:sp>
        <p:nvSpPr>
          <p:cNvPr id="8" name="TextBox 7"/>
          <p:cNvSpPr txBox="1"/>
          <p:nvPr/>
        </p:nvSpPr>
        <p:spPr>
          <a:xfrm>
            <a:off x="5405862" y="1943100"/>
            <a:ext cx="963386" cy="261257"/>
          </a:xfrm>
          <a:prstGeom prst="rect">
            <a:avLst/>
          </a:prstGeom>
          <a:noFill/>
        </p:spPr>
        <p:txBody>
          <a:bodyPr wrap="square" lIns="91440" tIns="45720" rIns="91440" rtlCol="0" anchor="t">
            <a:noAutofit/>
          </a:bodyPr>
          <a:lstStyle/>
          <a:p>
            <a:r>
              <a:rPr lang="en-US" sz="1500" b="1" u="sng" smtClean="0">
                <a:solidFill>
                  <a:schemeClr val="accent4">
                    <a:lumMod val="50000"/>
                  </a:schemeClr>
                </a:solidFill>
              </a:rPr>
              <a:t>To:</a:t>
            </a:r>
            <a:endParaRPr lang="en-US" sz="1500" b="1" u="sng" dirty="0" smtClean="0">
              <a:solidFill>
                <a:schemeClr val="accent4">
                  <a:lumMod val="50000"/>
                </a:schemeClr>
              </a:solidFill>
            </a:endParaRPr>
          </a:p>
        </p:txBody>
      </p:sp>
      <p:sp>
        <p:nvSpPr>
          <p:cNvPr id="9" name="TextBox 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791733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UART-only Minimal Profile Bootloader</a:t>
            </a:r>
            <a:endParaRPr lang="en-US" dirty="0"/>
          </a:p>
        </p:txBody>
      </p:sp>
      <p:sp>
        <p:nvSpPr>
          <p:cNvPr id="3" name="Text Placeholder 2"/>
          <p:cNvSpPr>
            <a:spLocks noGrp="1"/>
          </p:cNvSpPr>
          <p:nvPr>
            <p:ph type="body" sz="quarter" idx="10"/>
          </p:nvPr>
        </p:nvSpPr>
        <p:spPr/>
        <p:txBody>
          <a:bodyPr>
            <a:normAutofit/>
          </a:bodyPr>
          <a:lstStyle/>
          <a:p>
            <a:r>
              <a:rPr lang="en-US" dirty="0" smtClean="0"/>
              <a:t>Go back to the </a:t>
            </a:r>
            <a:r>
              <a:rPr lang="en-US" dirty="0" err="1" smtClean="0">
                <a:solidFill>
                  <a:schemeClr val="accent2"/>
                </a:solidFill>
              </a:rPr>
              <a:t>bootloader_config.h</a:t>
            </a:r>
            <a:r>
              <a:rPr lang="en-US" dirty="0" smtClean="0"/>
              <a:t> file in the “k64f12” folder of the project</a:t>
            </a:r>
          </a:p>
          <a:p>
            <a:endParaRPr lang="en-US" dirty="0"/>
          </a:p>
          <a:p>
            <a:r>
              <a:rPr lang="en-US" dirty="0" smtClean="0"/>
              <a:t>Keep the changes from the UART-only configuration, but add the following code to the header file:</a:t>
            </a:r>
          </a:p>
          <a:p>
            <a:endParaRPr lang="en-US" dirty="0"/>
          </a:p>
          <a:p>
            <a:pPr marL="0" indent="0">
              <a:buNone/>
            </a:pPr>
            <a:endParaRPr lang="en-US" dirty="0"/>
          </a:p>
          <a:p>
            <a:endParaRPr lang="en-US" dirty="0" smtClean="0"/>
          </a:p>
          <a:p>
            <a:r>
              <a:rPr lang="en-US" b="1" dirty="0" smtClean="0">
                <a:solidFill>
                  <a:schemeClr val="accent2"/>
                </a:solidFill>
              </a:rPr>
              <a:t>Save</a:t>
            </a:r>
            <a:r>
              <a:rPr lang="en-US" dirty="0" smtClean="0">
                <a:solidFill>
                  <a:srgbClr val="F45914"/>
                </a:solidFill>
              </a:rPr>
              <a:t> </a:t>
            </a:r>
            <a:r>
              <a:rPr lang="en-US" dirty="0" smtClean="0"/>
              <a:t>the changes, and </a:t>
            </a:r>
            <a:r>
              <a:rPr lang="en-US" b="1" dirty="0" smtClean="0">
                <a:solidFill>
                  <a:schemeClr val="accent2"/>
                </a:solidFill>
              </a:rPr>
              <a:t>re-build</a:t>
            </a:r>
            <a:r>
              <a:rPr lang="en-US" dirty="0" smtClean="0"/>
              <a:t> the application</a:t>
            </a:r>
          </a:p>
          <a:p>
            <a:endParaRPr lang="en-US" dirty="0" smtClean="0"/>
          </a:p>
          <a:p>
            <a:r>
              <a:rPr lang="en-US" b="1" dirty="0" err="1" smtClean="0">
                <a:solidFill>
                  <a:schemeClr val="accent2"/>
                </a:solidFill>
              </a:rPr>
              <a:t>Evalute</a:t>
            </a:r>
            <a:r>
              <a:rPr lang="en-US" dirty="0" smtClean="0">
                <a:solidFill>
                  <a:srgbClr val="F45914"/>
                </a:solidFill>
              </a:rPr>
              <a:t> </a:t>
            </a:r>
            <a:r>
              <a:rPr lang="en-US" dirty="0" smtClean="0"/>
              <a:t>the new code size in the MAP file</a:t>
            </a:r>
            <a:endParaRPr lang="en-US" dirty="0"/>
          </a:p>
        </p:txBody>
      </p:sp>
      <p:pic>
        <p:nvPicPr>
          <p:cNvPr id="9" name="Picture 8"/>
          <p:cNvPicPr>
            <a:picLocks noChangeAspect="1"/>
          </p:cNvPicPr>
          <p:nvPr/>
        </p:nvPicPr>
        <p:blipFill>
          <a:blip r:embed="rId2"/>
          <a:stretch>
            <a:fillRect/>
          </a:stretch>
        </p:blipFill>
        <p:spPr>
          <a:xfrm>
            <a:off x="2732315" y="3273878"/>
            <a:ext cx="2895600" cy="457200"/>
          </a:xfrm>
          <a:prstGeom prst="rect">
            <a:avLst/>
          </a:prstGeom>
        </p:spPr>
      </p:pic>
      <p:sp>
        <p:nvSpPr>
          <p:cNvPr id="5" name="TextBox 4"/>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397081"/>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06234" y="930274"/>
            <a:ext cx="8747266" cy="1660525"/>
          </a:xfrm>
        </p:spPr>
        <p:txBody>
          <a:bodyPr/>
          <a:lstStyle/>
          <a:p>
            <a:r>
              <a:rPr lang="en-US" sz="3600" dirty="0" smtClean="0"/>
              <a:t>Demo: SPI interface with FRDM-KL25Z and FRDM-KL03Z</a:t>
            </a:r>
            <a:endParaRPr lang="en-US" sz="3600" u="sng" dirty="0"/>
          </a:p>
        </p:txBody>
      </p:sp>
      <p:sp>
        <p:nvSpPr>
          <p:cNvPr id="19" name="TextBox 1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E</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744232"/>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Q&amp;A</a:t>
            </a:r>
            <a:endParaRPr lang="en-US" dirty="0"/>
          </a:p>
        </p:txBody>
      </p:sp>
      <p:sp>
        <p:nvSpPr>
          <p:cNvPr id="11" name="Rectangle 10"/>
          <p:cNvSpPr/>
          <p:nvPr/>
        </p:nvSpPr>
        <p:spPr>
          <a:xfrm>
            <a:off x="1413282" y="1637567"/>
            <a:ext cx="6813898" cy="574260"/>
          </a:xfrm>
          <a:prstGeom prst="rect">
            <a:avLst/>
          </a:prstGeom>
        </p:spPr>
        <p:txBody>
          <a:bodyPr wrap="square">
            <a:spAutoFit/>
          </a:bodyPr>
          <a:lstStyle/>
          <a:p>
            <a:pPr>
              <a:lnSpc>
                <a:spcPct val="87000"/>
              </a:lnSpc>
            </a:pPr>
            <a:r>
              <a:rPr lang="en-US" b="1" spc="-38" dirty="0" smtClean="0">
                <a:solidFill>
                  <a:schemeClr val="bg1"/>
                </a:solidFill>
                <a:latin typeface="Arial"/>
              </a:rPr>
              <a:t>Do you fully understand - what is Kinetis Bootloader? How does it work? Any question on what is supported?</a:t>
            </a:r>
            <a:endParaRPr lang="en-US" sz="1400" dirty="0">
              <a:solidFill>
                <a:schemeClr val="bg1"/>
              </a:solidFill>
            </a:endParaRPr>
          </a:p>
        </p:txBody>
      </p:sp>
      <p:sp>
        <p:nvSpPr>
          <p:cNvPr id="13" name="Rectangle 12"/>
          <p:cNvSpPr/>
          <p:nvPr/>
        </p:nvSpPr>
        <p:spPr>
          <a:xfrm>
            <a:off x="1413282" y="3974875"/>
            <a:ext cx="6587718" cy="574260"/>
          </a:xfrm>
          <a:prstGeom prst="rect">
            <a:avLst/>
          </a:prstGeom>
        </p:spPr>
        <p:txBody>
          <a:bodyPr wrap="square">
            <a:spAutoFit/>
          </a:bodyPr>
          <a:lstStyle/>
          <a:p>
            <a:pPr>
              <a:lnSpc>
                <a:spcPct val="87000"/>
              </a:lnSpc>
            </a:pPr>
            <a:r>
              <a:rPr lang="en-US" b="1" spc="-38" dirty="0" smtClean="0">
                <a:solidFill>
                  <a:schemeClr val="bg1"/>
                </a:solidFill>
                <a:latin typeface="Arial"/>
              </a:rPr>
              <a:t>Are you able to re-create the lab and configure the bootloader by yourself?</a:t>
            </a:r>
            <a:endParaRPr lang="en-US" sz="1400" dirty="0">
              <a:solidFill>
                <a:schemeClr val="bg1"/>
              </a:solidFill>
            </a:endParaRPr>
          </a:p>
        </p:txBody>
      </p:sp>
      <p:sp>
        <p:nvSpPr>
          <p:cNvPr id="14" name="Oval 37"/>
          <p:cNvSpPr>
            <a:spLocks noChangeArrowheads="1"/>
          </p:cNvSpPr>
          <p:nvPr/>
        </p:nvSpPr>
        <p:spPr bwMode="auto">
          <a:xfrm>
            <a:off x="897246" y="1600200"/>
            <a:ext cx="445217" cy="445217"/>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solidFill>
                <a:schemeClr val="bg1"/>
              </a:solidFill>
              <a:latin typeface="Arial"/>
              <a:cs typeface="Arial"/>
            </a:endParaRPr>
          </a:p>
        </p:txBody>
      </p:sp>
      <p:sp>
        <p:nvSpPr>
          <p:cNvPr id="15" name="Freeform 38"/>
          <p:cNvSpPr>
            <a:spLocks/>
          </p:cNvSpPr>
          <p:nvPr/>
        </p:nvSpPr>
        <p:spPr bwMode="auto">
          <a:xfrm>
            <a:off x="971267" y="1712321"/>
            <a:ext cx="296085" cy="232949"/>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nvGrpSpPr>
          <p:cNvPr id="16" name="Group 15"/>
          <p:cNvGrpSpPr/>
          <p:nvPr/>
        </p:nvGrpSpPr>
        <p:grpSpPr>
          <a:xfrm>
            <a:off x="897246" y="2843062"/>
            <a:ext cx="445217" cy="445217"/>
            <a:chOff x="28575" y="3948113"/>
            <a:chExt cx="649288" cy="649288"/>
          </a:xfrm>
        </p:grpSpPr>
        <p:sp>
          <p:nvSpPr>
            <p:cNvPr id="17"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solidFill>
                  <a:schemeClr val="bg1"/>
                </a:solidFill>
                <a:latin typeface="Arial"/>
                <a:cs typeface="Arial"/>
              </a:endParaRPr>
            </a:p>
          </p:txBody>
        </p:sp>
        <p:sp>
          <p:nvSpPr>
            <p:cNvPr id="18"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grpSp>
        <p:nvGrpSpPr>
          <p:cNvPr id="19" name="Group 18"/>
          <p:cNvGrpSpPr/>
          <p:nvPr/>
        </p:nvGrpSpPr>
        <p:grpSpPr>
          <a:xfrm>
            <a:off x="897246" y="4050583"/>
            <a:ext cx="445217" cy="445217"/>
            <a:chOff x="28575" y="3948113"/>
            <a:chExt cx="649288" cy="649288"/>
          </a:xfrm>
        </p:grpSpPr>
        <p:sp>
          <p:nvSpPr>
            <p:cNvPr id="20" name="Oval 37"/>
            <p:cNvSpPr>
              <a:spLocks noChangeArrowheads="1"/>
            </p:cNvSpPr>
            <p:nvPr/>
          </p:nvSpPr>
          <p:spPr bwMode="auto">
            <a:xfrm>
              <a:off x="28575" y="3948113"/>
              <a:ext cx="649288" cy="649288"/>
            </a:xfrm>
            <a:prstGeom prst="ellipse">
              <a:avLst/>
            </a:prstGeom>
            <a:solidFill>
              <a:schemeClr val="accent2"/>
            </a:solidFill>
            <a:ln w="38100">
              <a:noFill/>
            </a:ln>
          </p:spPr>
          <p:txBody>
            <a:bodyPr wrap="none" tIns="0" bIns="0" rtlCol="0" anchor="ctr" anchorCtr="0">
              <a:noAutofit/>
            </a:bodyPr>
            <a:lstStyle/>
            <a:p>
              <a:pPr algn="ctr">
                <a:lnSpc>
                  <a:spcPct val="67000"/>
                </a:lnSpc>
              </a:pPr>
              <a:endParaRPr lang="en-US" dirty="0">
                <a:solidFill>
                  <a:schemeClr val="bg1"/>
                </a:solidFill>
                <a:latin typeface="Arial"/>
                <a:cs typeface="Arial"/>
              </a:endParaRPr>
            </a:p>
          </p:txBody>
        </p:sp>
        <p:sp>
          <p:nvSpPr>
            <p:cNvPr id="21" name="Freeform 38"/>
            <p:cNvSpPr>
              <a:spLocks/>
            </p:cNvSpPr>
            <p:nvPr/>
          </p:nvSpPr>
          <p:spPr bwMode="auto">
            <a:xfrm>
              <a:off x="136525" y="4111625"/>
              <a:ext cx="431800" cy="339725"/>
            </a:xfrm>
            <a:custGeom>
              <a:avLst/>
              <a:gdLst>
                <a:gd name="T0" fmla="*/ 162 w 164"/>
                <a:gd name="T1" fmla="*/ 25 h 129"/>
                <a:gd name="T2" fmla="*/ 139 w 164"/>
                <a:gd name="T3" fmla="*/ 2 h 129"/>
                <a:gd name="T4" fmla="*/ 132 w 164"/>
                <a:gd name="T5" fmla="*/ 3 h 129"/>
                <a:gd name="T6" fmla="*/ 64 w 164"/>
                <a:gd name="T7" fmla="*/ 71 h 129"/>
                <a:gd name="T8" fmla="*/ 32 w 164"/>
                <a:gd name="T9" fmla="*/ 39 h 129"/>
                <a:gd name="T10" fmla="*/ 25 w 164"/>
                <a:gd name="T11" fmla="*/ 38 h 129"/>
                <a:gd name="T12" fmla="*/ 2 w 164"/>
                <a:gd name="T13" fmla="*/ 61 h 129"/>
                <a:gd name="T14" fmla="*/ 3 w 164"/>
                <a:gd name="T15" fmla="*/ 68 h 129"/>
                <a:gd name="T16" fmla="*/ 64 w 164"/>
                <a:gd name="T17" fmla="*/ 129 h 129"/>
                <a:gd name="T18" fmla="*/ 64 w 164"/>
                <a:gd name="T19" fmla="*/ 129 h 129"/>
                <a:gd name="T20" fmla="*/ 161 w 164"/>
                <a:gd name="T21" fmla="*/ 32 h 129"/>
                <a:gd name="T22" fmla="*/ 162 w 164"/>
                <a:gd name="T23" fmla="*/ 2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4" h="129">
                  <a:moveTo>
                    <a:pt x="162" y="25"/>
                  </a:moveTo>
                  <a:cubicBezTo>
                    <a:pt x="139" y="2"/>
                    <a:pt x="139" y="2"/>
                    <a:pt x="139" y="2"/>
                  </a:cubicBezTo>
                  <a:cubicBezTo>
                    <a:pt x="137" y="0"/>
                    <a:pt x="135" y="0"/>
                    <a:pt x="132" y="3"/>
                  </a:cubicBezTo>
                  <a:cubicBezTo>
                    <a:pt x="64" y="71"/>
                    <a:pt x="64" y="71"/>
                    <a:pt x="64" y="71"/>
                  </a:cubicBezTo>
                  <a:cubicBezTo>
                    <a:pt x="32" y="39"/>
                    <a:pt x="32" y="39"/>
                    <a:pt x="32" y="39"/>
                  </a:cubicBezTo>
                  <a:cubicBezTo>
                    <a:pt x="29" y="36"/>
                    <a:pt x="27" y="36"/>
                    <a:pt x="25" y="38"/>
                  </a:cubicBezTo>
                  <a:cubicBezTo>
                    <a:pt x="2" y="61"/>
                    <a:pt x="2" y="61"/>
                    <a:pt x="2" y="61"/>
                  </a:cubicBezTo>
                  <a:cubicBezTo>
                    <a:pt x="0" y="63"/>
                    <a:pt x="0" y="65"/>
                    <a:pt x="3" y="68"/>
                  </a:cubicBezTo>
                  <a:cubicBezTo>
                    <a:pt x="64" y="129"/>
                    <a:pt x="64" y="129"/>
                    <a:pt x="64" y="129"/>
                  </a:cubicBezTo>
                  <a:cubicBezTo>
                    <a:pt x="64" y="129"/>
                    <a:pt x="64" y="129"/>
                    <a:pt x="64" y="129"/>
                  </a:cubicBezTo>
                  <a:cubicBezTo>
                    <a:pt x="161" y="32"/>
                    <a:pt x="161" y="32"/>
                    <a:pt x="161" y="32"/>
                  </a:cubicBezTo>
                  <a:cubicBezTo>
                    <a:pt x="164" y="30"/>
                    <a:pt x="164" y="27"/>
                    <a:pt x="162"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dirty="0"/>
            </a:p>
          </p:txBody>
        </p:sp>
      </p:grpSp>
      <p:sp>
        <p:nvSpPr>
          <p:cNvPr id="22" name="Rectangle 21"/>
          <p:cNvSpPr/>
          <p:nvPr/>
        </p:nvSpPr>
        <p:spPr>
          <a:xfrm>
            <a:off x="1415702" y="2778540"/>
            <a:ext cx="6813898" cy="574260"/>
          </a:xfrm>
          <a:prstGeom prst="rect">
            <a:avLst/>
          </a:prstGeom>
        </p:spPr>
        <p:txBody>
          <a:bodyPr wrap="square">
            <a:spAutoFit/>
          </a:bodyPr>
          <a:lstStyle/>
          <a:p>
            <a:pPr>
              <a:lnSpc>
                <a:spcPct val="87000"/>
              </a:lnSpc>
            </a:pPr>
            <a:r>
              <a:rPr lang="en-US" b="1" spc="-38" dirty="0" smtClean="0">
                <a:solidFill>
                  <a:schemeClr val="bg1"/>
                </a:solidFill>
                <a:latin typeface="Arial"/>
              </a:rPr>
              <a:t>Do you feel that you have the necessary skill to interface with the bootloader under various settings?</a:t>
            </a:r>
            <a:endParaRPr lang="en-US" sz="1400" dirty="0">
              <a:solidFill>
                <a:schemeClr val="bg1"/>
              </a:solidFill>
            </a:endParaRPr>
          </a:p>
        </p:txBody>
      </p:sp>
    </p:spTree>
    <p:extLst>
      <p:ext uri="{BB962C8B-B14F-4D97-AF65-F5344CB8AC3E}">
        <p14:creationId xmlns:p14="http://schemas.microsoft.com/office/powerpoint/2010/main" val="2550274283"/>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58748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p:cNvSpPr>
            <a:spLocks noGrp="1"/>
          </p:cNvSpPr>
          <p:nvPr>
            <p:ph type="body" sz="quarter" idx="10"/>
          </p:nvPr>
        </p:nvSpPr>
        <p:spPr>
          <a:xfrm>
            <a:off x="293753" y="1736638"/>
            <a:ext cx="3976578" cy="2475695"/>
          </a:xfrm>
          <a:gradFill>
            <a:gsLst>
              <a:gs pos="0">
                <a:schemeClr val="bg1">
                  <a:lumMod val="85000"/>
                </a:schemeClr>
              </a:gs>
              <a:gs pos="100000">
                <a:schemeClr val="bg1"/>
              </a:gs>
            </a:gsLst>
            <a:lin ang="5400000" scaled="0"/>
          </a:gradFill>
        </p:spPr>
        <p:txBody>
          <a:bodyPr>
            <a:normAutofit/>
          </a:bodyPr>
          <a:lstStyle/>
          <a:p>
            <a:r>
              <a:rPr lang="en-US" sz="1400" dirty="0" smtClean="0"/>
              <a:t>Bootloader is executed out of reset if either of these are true:</a:t>
            </a:r>
          </a:p>
          <a:p>
            <a:pPr lvl="1"/>
            <a:r>
              <a:rPr lang="en-US" sz="1200" dirty="0" smtClean="0"/>
              <a:t>FOPT[BOOTSRC_SEL] = 0b11 or 0b10</a:t>
            </a:r>
          </a:p>
          <a:p>
            <a:pPr lvl="2"/>
            <a:r>
              <a:rPr lang="en-US" sz="1100" dirty="0" smtClean="0"/>
              <a:t>FOPT is a Flash Option byte at 0x40D in flash — flash erased state defaults to 0b11</a:t>
            </a:r>
          </a:p>
          <a:p>
            <a:pPr lvl="1"/>
            <a:r>
              <a:rPr lang="en-US" sz="1200" dirty="0" smtClean="0"/>
              <a:t>BOOTCFG0 pin is enabled and asserted (FOPT[BOOTPIN_OPT] = 0b0) </a:t>
            </a:r>
          </a:p>
          <a:p>
            <a:r>
              <a:rPr lang="en-US" sz="1400" dirty="0" smtClean="0"/>
              <a:t>A user application may execute the bootloader by calling the bootloader entry point (can be determined programmatically)</a:t>
            </a:r>
            <a:endParaRPr lang="en-US" sz="1400" dirty="0"/>
          </a:p>
        </p:txBody>
      </p:sp>
      <p:sp>
        <p:nvSpPr>
          <p:cNvPr id="2" name="Title 1"/>
          <p:cNvSpPr>
            <a:spLocks noGrp="1"/>
          </p:cNvSpPr>
          <p:nvPr>
            <p:ph type="title"/>
          </p:nvPr>
        </p:nvSpPr>
        <p:spPr/>
        <p:txBody>
          <a:bodyPr/>
          <a:lstStyle/>
          <a:p>
            <a:r>
              <a:rPr lang="en-US" dirty="0" smtClean="0"/>
              <a:t>Entering the Bootloader</a:t>
            </a:r>
            <a:endParaRPr lang="en-US" dirty="0"/>
          </a:p>
        </p:txBody>
      </p:sp>
      <p:sp>
        <p:nvSpPr>
          <p:cNvPr id="4" name="Text Placeholder 2"/>
          <p:cNvSpPr txBox="1">
            <a:spLocks/>
          </p:cNvSpPr>
          <p:nvPr/>
        </p:nvSpPr>
        <p:spPr>
          <a:xfrm>
            <a:off x="4836021" y="1736638"/>
            <a:ext cx="3976576" cy="2377440"/>
          </a:xfrm>
          <a:prstGeom prst="rect">
            <a:avLst/>
          </a:prstGeom>
          <a:gradFill>
            <a:gsLst>
              <a:gs pos="0">
                <a:schemeClr val="bg1">
                  <a:lumMod val="85000"/>
                </a:schemeClr>
              </a:gs>
              <a:gs pos="100000">
                <a:schemeClr val="bg1"/>
              </a:gs>
            </a:gsLst>
            <a:lin ang="5400000" scaled="0"/>
          </a:gradFill>
        </p:spPr>
        <p:txBody>
          <a:bodyPr vert="horz" lIns="91440" tIns="45720" rIns="91440" bIns="45720" rtlCol="0">
            <a:normAutofit/>
          </a:bodyPr>
          <a:lstStyle>
            <a:lvl1pPr marL="175022" indent="-175022" algn="l" rtl="0" fontAlgn="base">
              <a:lnSpc>
                <a:spcPct val="100000"/>
              </a:lnSpc>
              <a:spcBef>
                <a:spcPts val="431"/>
              </a:spcBef>
              <a:spcAft>
                <a:spcPts val="56"/>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344488" indent="-169863" algn="l" rtl="0" fontAlgn="base">
              <a:lnSpc>
                <a:spcPct val="100000"/>
              </a:lnSpc>
              <a:spcBef>
                <a:spcPts val="431"/>
              </a:spcBef>
              <a:spcAft>
                <a:spcPts val="56"/>
              </a:spcAft>
              <a:buClr>
                <a:schemeClr val="tx1"/>
              </a:buClr>
              <a:buSzPct val="80000"/>
              <a:buFont typeface="Arial" pitchFamily="34" charset="0"/>
              <a:buChar char="−"/>
              <a:defRPr sz="2000">
                <a:solidFill>
                  <a:srgbClr val="000000"/>
                </a:solidFill>
                <a:latin typeface="+mn-lt"/>
              </a:defRPr>
            </a:lvl2pPr>
            <a:lvl3pPr marL="427435" indent="-126206" algn="l" rtl="0" fontAlgn="base">
              <a:lnSpc>
                <a:spcPct val="100000"/>
              </a:lnSpc>
              <a:spcBef>
                <a:spcPts val="431"/>
              </a:spcBef>
              <a:spcAft>
                <a:spcPts val="56"/>
              </a:spcAft>
              <a:buClr>
                <a:schemeClr val="tx1"/>
              </a:buClr>
              <a:buSzPct val="80000"/>
              <a:buFont typeface="Wingdings" pitchFamily="2" charset="2"/>
              <a:buChar char="§"/>
              <a:defRPr sz="1800">
                <a:solidFill>
                  <a:srgbClr val="000000"/>
                </a:solidFill>
                <a:latin typeface="+mn-lt"/>
              </a:defRPr>
            </a:lvl3pPr>
            <a:lvl4pPr marL="559594" indent="-132160" algn="l" rtl="0" fontAlgn="base">
              <a:lnSpc>
                <a:spcPct val="100000"/>
              </a:lnSpc>
              <a:spcBef>
                <a:spcPts val="431"/>
              </a:spcBef>
              <a:spcAft>
                <a:spcPts val="56"/>
              </a:spcAft>
              <a:buClr>
                <a:schemeClr val="tx1"/>
              </a:buClr>
              <a:buSzPct val="80000"/>
              <a:buFont typeface="Arial" pitchFamily="34" charset="0"/>
              <a:buChar char="•"/>
              <a:defRPr sz="1600">
                <a:solidFill>
                  <a:srgbClr val="000000"/>
                </a:solidFill>
                <a:latin typeface="+mn-lt"/>
              </a:defRPr>
            </a:lvl4pPr>
            <a:lvl5pPr marL="727472" indent="-167879" algn="l" rtl="0" fontAlgn="base">
              <a:lnSpc>
                <a:spcPct val="100000"/>
              </a:lnSpc>
              <a:spcBef>
                <a:spcPts val="431"/>
              </a:spcBef>
              <a:spcAft>
                <a:spcPts val="56"/>
              </a:spcAft>
              <a:buClr>
                <a:schemeClr val="tx1"/>
              </a:buClr>
              <a:buSzPct val="70000"/>
              <a:buFont typeface="Arial" pitchFamily="34" charset="0"/>
              <a:buChar char="−"/>
              <a:defRPr sz="1400">
                <a:solidFill>
                  <a:srgbClr val="000000"/>
                </a:solidFill>
                <a:latin typeface="+mn-lt"/>
              </a:defRPr>
            </a:lvl5pPr>
            <a:lvl6pPr marL="16728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9pPr>
          </a:lstStyle>
          <a:p>
            <a:r>
              <a:rPr lang="en-US" sz="1400" kern="0" dirty="0" smtClean="0"/>
              <a:t>Completely configurable by the user</a:t>
            </a:r>
          </a:p>
          <a:p>
            <a:r>
              <a:rPr lang="en-US" sz="1400" kern="0" dirty="0" smtClean="0"/>
              <a:t>Bootloader is executed out of reset if the Reset Vector points to the bootloader</a:t>
            </a:r>
          </a:p>
          <a:p>
            <a:r>
              <a:rPr lang="en-US" sz="1400" kern="0" dirty="0" smtClean="0"/>
              <a:t>is_boot_pin_asserted() can be customized to utilize a user-selected GPIO pin </a:t>
            </a:r>
          </a:p>
          <a:p>
            <a:r>
              <a:rPr lang="en-US" sz="1400" kern="0" dirty="0" smtClean="0"/>
              <a:t>A user application may execute the bootloader by calling the bootloader entry point (can be determined programmatically)</a:t>
            </a:r>
          </a:p>
          <a:p>
            <a:endParaRPr lang="en-US" sz="1400" kern="0" dirty="0"/>
          </a:p>
        </p:txBody>
      </p:sp>
      <p:sp>
        <p:nvSpPr>
          <p:cNvPr id="6" name="Round Diagonal Corner Rectangle 5"/>
          <p:cNvSpPr/>
          <p:nvPr/>
        </p:nvSpPr>
        <p:spPr>
          <a:xfrm>
            <a:off x="293753" y="1143912"/>
            <a:ext cx="3976577" cy="589196"/>
          </a:xfrm>
          <a:prstGeom prst="round2Diag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prstClr val="white"/>
                </a:solidFill>
              </a:rPr>
              <a:t>ROM-based Bootloader</a:t>
            </a:r>
          </a:p>
        </p:txBody>
      </p:sp>
      <p:sp>
        <p:nvSpPr>
          <p:cNvPr id="16" name="Round Diagonal Corner Rectangle 15"/>
          <p:cNvSpPr/>
          <p:nvPr/>
        </p:nvSpPr>
        <p:spPr>
          <a:xfrm>
            <a:off x="4836020" y="1143912"/>
            <a:ext cx="3976577" cy="589196"/>
          </a:xfrm>
          <a:prstGeom prst="round2Diag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600" b="1" dirty="0" smtClean="0">
                <a:solidFill>
                  <a:prstClr val="white"/>
                </a:solidFill>
              </a:rPr>
              <a:t>Flash-based Bootloader</a:t>
            </a:r>
          </a:p>
        </p:txBody>
      </p:sp>
      <p:sp>
        <p:nvSpPr>
          <p:cNvPr id="17" name="Text Placeholder 2"/>
          <p:cNvSpPr txBox="1">
            <a:spLocks/>
          </p:cNvSpPr>
          <p:nvPr/>
        </p:nvSpPr>
        <p:spPr>
          <a:xfrm>
            <a:off x="2583712" y="4801529"/>
            <a:ext cx="3976577" cy="1463609"/>
          </a:xfrm>
          <a:prstGeom prst="rect">
            <a:avLst/>
          </a:prstGeom>
          <a:gradFill>
            <a:gsLst>
              <a:gs pos="0">
                <a:schemeClr val="bg1">
                  <a:lumMod val="85000"/>
                </a:schemeClr>
              </a:gs>
              <a:gs pos="100000">
                <a:schemeClr val="bg1"/>
              </a:gs>
            </a:gsLst>
            <a:lin ang="5400000" scaled="0"/>
          </a:gradFill>
        </p:spPr>
        <p:txBody>
          <a:bodyPr vert="horz" lIns="91440" tIns="45720" rIns="91440" bIns="45720" rtlCol="0">
            <a:normAutofit/>
          </a:bodyPr>
          <a:lstStyle>
            <a:lvl1pPr marL="175022" indent="-175022" algn="l" rtl="0" fontAlgn="base">
              <a:lnSpc>
                <a:spcPct val="100000"/>
              </a:lnSpc>
              <a:spcBef>
                <a:spcPts val="431"/>
              </a:spcBef>
              <a:spcAft>
                <a:spcPts val="56"/>
              </a:spcAft>
              <a:buClr>
                <a:schemeClr val="tx1">
                  <a:lumMod val="85000"/>
                  <a:lumOff val="15000"/>
                </a:schemeClr>
              </a:buClr>
              <a:buSzPct val="80000"/>
              <a:buFont typeface="Arial" pitchFamily="34" charset="0"/>
              <a:buChar char="•"/>
              <a:defRPr sz="2200" b="0">
                <a:solidFill>
                  <a:srgbClr val="000000"/>
                </a:solidFill>
                <a:latin typeface="+mn-lt"/>
                <a:ea typeface="+mn-ea"/>
                <a:cs typeface="+mn-cs"/>
              </a:defRPr>
            </a:lvl1pPr>
            <a:lvl2pPr marL="344488" indent="-169863" algn="l" rtl="0" fontAlgn="base">
              <a:lnSpc>
                <a:spcPct val="100000"/>
              </a:lnSpc>
              <a:spcBef>
                <a:spcPts val="431"/>
              </a:spcBef>
              <a:spcAft>
                <a:spcPts val="56"/>
              </a:spcAft>
              <a:buClr>
                <a:schemeClr val="tx1"/>
              </a:buClr>
              <a:buSzPct val="80000"/>
              <a:buFont typeface="Arial" pitchFamily="34" charset="0"/>
              <a:buChar char="−"/>
              <a:defRPr sz="2000">
                <a:solidFill>
                  <a:srgbClr val="000000"/>
                </a:solidFill>
                <a:latin typeface="+mn-lt"/>
              </a:defRPr>
            </a:lvl2pPr>
            <a:lvl3pPr marL="427435" indent="-126206" algn="l" rtl="0" fontAlgn="base">
              <a:lnSpc>
                <a:spcPct val="100000"/>
              </a:lnSpc>
              <a:spcBef>
                <a:spcPts val="431"/>
              </a:spcBef>
              <a:spcAft>
                <a:spcPts val="56"/>
              </a:spcAft>
              <a:buClr>
                <a:schemeClr val="tx1"/>
              </a:buClr>
              <a:buSzPct val="80000"/>
              <a:buFont typeface="Wingdings" pitchFamily="2" charset="2"/>
              <a:buChar char="§"/>
              <a:defRPr sz="1800">
                <a:solidFill>
                  <a:srgbClr val="000000"/>
                </a:solidFill>
                <a:latin typeface="+mn-lt"/>
              </a:defRPr>
            </a:lvl3pPr>
            <a:lvl4pPr marL="559594" indent="-132160" algn="l" rtl="0" fontAlgn="base">
              <a:lnSpc>
                <a:spcPct val="100000"/>
              </a:lnSpc>
              <a:spcBef>
                <a:spcPts val="431"/>
              </a:spcBef>
              <a:spcAft>
                <a:spcPts val="56"/>
              </a:spcAft>
              <a:buClr>
                <a:schemeClr val="tx1"/>
              </a:buClr>
              <a:buSzPct val="80000"/>
              <a:buFont typeface="Arial" pitchFamily="34" charset="0"/>
              <a:buChar char="•"/>
              <a:defRPr sz="1600">
                <a:solidFill>
                  <a:srgbClr val="000000"/>
                </a:solidFill>
                <a:latin typeface="+mn-lt"/>
              </a:defRPr>
            </a:lvl4pPr>
            <a:lvl5pPr marL="727472" indent="-167879" algn="l" rtl="0" fontAlgn="base">
              <a:lnSpc>
                <a:spcPct val="100000"/>
              </a:lnSpc>
              <a:spcBef>
                <a:spcPts val="431"/>
              </a:spcBef>
              <a:spcAft>
                <a:spcPts val="56"/>
              </a:spcAft>
              <a:buClr>
                <a:schemeClr val="tx1"/>
              </a:buClr>
              <a:buSzPct val="70000"/>
              <a:buFont typeface="Arial" pitchFamily="34" charset="0"/>
              <a:buChar char="−"/>
              <a:defRPr sz="1400">
                <a:solidFill>
                  <a:srgbClr val="000000"/>
                </a:solidFill>
                <a:latin typeface="+mn-lt"/>
              </a:defRPr>
            </a:lvl5pPr>
            <a:lvl6pPr marL="16728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6pPr>
            <a:lvl7pPr marL="20157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7pPr>
            <a:lvl8pPr marL="23586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8pPr>
            <a:lvl9pPr marL="2701529" indent="-117872" algn="l" rtl="0" fontAlgn="base">
              <a:spcBef>
                <a:spcPct val="20000"/>
              </a:spcBef>
              <a:spcAft>
                <a:spcPct val="3000"/>
              </a:spcAft>
              <a:buClr>
                <a:schemeClr val="tx1"/>
              </a:buClr>
              <a:buSzPct val="70000"/>
              <a:buFont typeface="Arial" charset="0"/>
              <a:buChar char="►"/>
              <a:defRPr sz="1050">
                <a:solidFill>
                  <a:srgbClr val="000000"/>
                </a:solidFill>
                <a:latin typeface="+mn-lt"/>
              </a:defRPr>
            </a:lvl9pPr>
          </a:lstStyle>
          <a:p>
            <a:r>
              <a:rPr lang="en-US" sz="1600" kern="0" dirty="0" smtClean="0"/>
              <a:t>Always executes out of reset</a:t>
            </a:r>
          </a:p>
          <a:p>
            <a:r>
              <a:rPr lang="en-US" sz="1600" kern="0" dirty="0" smtClean="0"/>
              <a:t>Is intended as a “one-shot” flash programming method</a:t>
            </a:r>
            <a:endParaRPr lang="en-US" sz="1600" kern="0" dirty="0"/>
          </a:p>
        </p:txBody>
      </p:sp>
      <p:sp>
        <p:nvSpPr>
          <p:cNvPr id="18" name="Round Diagonal Corner Rectangle 17"/>
          <p:cNvSpPr/>
          <p:nvPr/>
        </p:nvSpPr>
        <p:spPr>
          <a:xfrm>
            <a:off x="2583712" y="4212333"/>
            <a:ext cx="3976577" cy="589196"/>
          </a:xfrm>
          <a:prstGeom prst="round2Diag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solidFill>
                  <a:prstClr val="white"/>
                </a:solidFill>
              </a:rPr>
              <a:t>RAM-based Bootloader (Flashloader)</a:t>
            </a:r>
          </a:p>
        </p:txBody>
      </p:sp>
      <p:sp>
        <p:nvSpPr>
          <p:cNvPr id="9" name="TextBox 8"/>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62228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Bootloader Startup Flow (ROM/Default Flash)</a:t>
            </a:r>
            <a:endParaRPr lang="en-US" dirty="0"/>
          </a:p>
        </p:txBody>
      </p:sp>
      <p:sp>
        <p:nvSpPr>
          <p:cNvPr id="5" name="Flowchart: Alternate Process 4"/>
          <p:cNvSpPr/>
          <p:nvPr/>
        </p:nvSpPr>
        <p:spPr>
          <a:xfrm>
            <a:off x="473133" y="1322478"/>
            <a:ext cx="1280160" cy="640080"/>
          </a:xfrm>
          <a:prstGeom prst="flowChartAlternateProcess">
            <a:avLst/>
          </a:prstGeom>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t>Enter </a:t>
            </a:r>
          </a:p>
          <a:p>
            <a:pPr algn="ctr"/>
            <a:r>
              <a:rPr lang="en-US" sz="1200" b="1" dirty="0" smtClean="0"/>
              <a:t>Bootloader</a:t>
            </a:r>
            <a:endParaRPr lang="en-US" sz="1200" b="1" dirty="0"/>
          </a:p>
        </p:txBody>
      </p:sp>
      <p:sp>
        <p:nvSpPr>
          <p:cNvPr id="6" name="Flowchart: Process 5"/>
          <p:cNvSpPr/>
          <p:nvPr/>
        </p:nvSpPr>
        <p:spPr>
          <a:xfrm>
            <a:off x="473133" y="2555807"/>
            <a:ext cx="1280160" cy="640080"/>
          </a:xfrm>
          <a:prstGeom prst="flowChartProcess">
            <a:avLst/>
          </a:prstGeom>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sz="1200" b="1" dirty="0" smtClean="0"/>
              <a:t>Initialize </a:t>
            </a:r>
          </a:p>
          <a:p>
            <a:pPr algn="ctr"/>
            <a:r>
              <a:rPr lang="en-US" sz="1200" b="1" dirty="0" smtClean="0"/>
              <a:t>hardware</a:t>
            </a:r>
            <a:endParaRPr lang="en-US" sz="1200" b="1" dirty="0"/>
          </a:p>
        </p:txBody>
      </p:sp>
      <p:sp>
        <p:nvSpPr>
          <p:cNvPr id="7" name="Flowchart: Process 6"/>
          <p:cNvSpPr/>
          <p:nvPr/>
        </p:nvSpPr>
        <p:spPr>
          <a:xfrm>
            <a:off x="473133" y="3789136"/>
            <a:ext cx="1280160" cy="640080"/>
          </a:xfrm>
          <a:prstGeom prst="flowChartProcess">
            <a:avLst/>
          </a:prstGeom>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sz="1200" b="1" dirty="0" smtClean="0"/>
              <a:t>Load user-</a:t>
            </a:r>
          </a:p>
          <a:p>
            <a:pPr algn="ctr"/>
            <a:r>
              <a:rPr lang="en-US" sz="1200" b="1" dirty="0" smtClean="0"/>
              <a:t>config data </a:t>
            </a:r>
          </a:p>
          <a:p>
            <a:pPr algn="ctr"/>
            <a:r>
              <a:rPr lang="en-US" sz="1200" b="1" dirty="0" smtClean="0"/>
              <a:t>(from BCA)</a:t>
            </a:r>
            <a:endParaRPr lang="en-US" sz="1200" b="1" dirty="0"/>
          </a:p>
        </p:txBody>
      </p:sp>
      <p:sp>
        <p:nvSpPr>
          <p:cNvPr id="8" name="Flowchart: Process 7"/>
          <p:cNvSpPr/>
          <p:nvPr/>
        </p:nvSpPr>
        <p:spPr>
          <a:xfrm>
            <a:off x="473133" y="5022466"/>
            <a:ext cx="1280160" cy="640080"/>
          </a:xfrm>
          <a:prstGeom prst="flowChartProcess">
            <a:avLst/>
          </a:prstGeom>
          <a:ln/>
        </p:spPr>
        <p:style>
          <a:lnRef idx="1">
            <a:schemeClr val="accent3"/>
          </a:lnRef>
          <a:fillRef idx="3">
            <a:schemeClr val="accent3"/>
          </a:fillRef>
          <a:effectRef idx="2">
            <a:schemeClr val="accent3"/>
          </a:effectRef>
          <a:fontRef idx="minor">
            <a:schemeClr val="lt1"/>
          </a:fontRef>
        </p:style>
        <p:txBody>
          <a:bodyPr wrap="none" rtlCol="0" anchor="ctr"/>
          <a:lstStyle/>
          <a:p>
            <a:pPr algn="ctr"/>
            <a:r>
              <a:rPr lang="en-US" sz="1200" b="1" dirty="0" smtClean="0"/>
              <a:t>Configure </a:t>
            </a:r>
          </a:p>
          <a:p>
            <a:pPr algn="ctr"/>
            <a:r>
              <a:rPr lang="en-US" sz="1200" b="1" dirty="0" smtClean="0"/>
              <a:t>clocks, periph, </a:t>
            </a:r>
          </a:p>
          <a:p>
            <a:pPr algn="ctr"/>
            <a:r>
              <a:rPr lang="en-US" sz="1200" b="1" dirty="0" smtClean="0"/>
              <a:t>and memory</a:t>
            </a:r>
          </a:p>
        </p:txBody>
      </p:sp>
      <p:sp>
        <p:nvSpPr>
          <p:cNvPr id="9" name="Flowchart: Decision 8"/>
          <p:cNvSpPr/>
          <p:nvPr/>
        </p:nvSpPr>
        <p:spPr>
          <a:xfrm>
            <a:off x="2755715" y="1139598"/>
            <a:ext cx="1097280" cy="1005840"/>
          </a:xfrm>
          <a:prstGeom prst="flowChartDecision">
            <a:avLst/>
          </a:prstGeom>
          <a:ln/>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algn="ctr"/>
            <a:r>
              <a:rPr lang="en-US" sz="1200" b="1" dirty="0" smtClean="0"/>
              <a:t>Boot pin </a:t>
            </a:r>
          </a:p>
          <a:p>
            <a:pPr algn="ctr"/>
            <a:r>
              <a:rPr lang="en-US" sz="1200" b="1" dirty="0" smtClean="0"/>
              <a:t>asserted?</a:t>
            </a:r>
            <a:endParaRPr lang="en-US" sz="1200" b="1" dirty="0"/>
          </a:p>
        </p:txBody>
      </p:sp>
      <p:sp>
        <p:nvSpPr>
          <p:cNvPr id="12" name="Flowchart: Decision 11"/>
          <p:cNvSpPr/>
          <p:nvPr/>
        </p:nvSpPr>
        <p:spPr>
          <a:xfrm>
            <a:off x="2755715" y="3081032"/>
            <a:ext cx="1097280" cy="1005840"/>
          </a:xfrm>
          <a:prstGeom prst="flowChartDecision">
            <a:avLst/>
          </a:prstGeom>
          <a:ln/>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algn="ctr"/>
            <a:r>
              <a:rPr lang="en-US" sz="1200" b="1" dirty="0" smtClean="0"/>
              <a:t>User </a:t>
            </a:r>
          </a:p>
          <a:p>
            <a:pPr algn="ctr"/>
            <a:r>
              <a:rPr lang="en-US" sz="1200" b="1" dirty="0"/>
              <a:t>A</a:t>
            </a:r>
            <a:r>
              <a:rPr lang="en-US" sz="1200" b="1" dirty="0" smtClean="0"/>
              <a:t>pp </a:t>
            </a:r>
          </a:p>
          <a:p>
            <a:pPr algn="ctr"/>
            <a:r>
              <a:rPr lang="en-US" sz="1200" b="1" dirty="0" smtClean="0"/>
              <a:t>valid?</a:t>
            </a:r>
            <a:endParaRPr lang="en-US" sz="1200" b="1" dirty="0"/>
          </a:p>
        </p:txBody>
      </p:sp>
      <p:sp>
        <p:nvSpPr>
          <p:cNvPr id="13" name="Flowchart: Process 12"/>
          <p:cNvSpPr/>
          <p:nvPr/>
        </p:nvSpPr>
        <p:spPr>
          <a:xfrm>
            <a:off x="2664275" y="5022466"/>
            <a:ext cx="1280160" cy="640080"/>
          </a:xfrm>
          <a:prstGeom prst="flowChartProcess">
            <a:avLst/>
          </a:prstGeom>
          <a:ln/>
        </p:spPr>
        <p:style>
          <a:lnRef idx="1">
            <a:schemeClr val="accent4"/>
          </a:lnRef>
          <a:fillRef idx="3">
            <a:schemeClr val="accent4"/>
          </a:fillRef>
          <a:effectRef idx="2">
            <a:schemeClr val="accent4"/>
          </a:effectRef>
          <a:fontRef idx="minor">
            <a:schemeClr val="lt1"/>
          </a:fontRef>
        </p:style>
        <p:txBody>
          <a:bodyPr wrap="none" rtlCol="0" anchor="ctr"/>
          <a:lstStyle/>
          <a:p>
            <a:pPr algn="ctr"/>
            <a:r>
              <a:rPr lang="en-US" sz="1200" b="1" dirty="0" smtClean="0"/>
              <a:t>Enable Timeout</a:t>
            </a:r>
          </a:p>
        </p:txBody>
      </p:sp>
      <p:sp>
        <p:nvSpPr>
          <p:cNvPr id="14" name="Flowchart: Process 13"/>
          <p:cNvSpPr/>
          <p:nvPr/>
        </p:nvSpPr>
        <p:spPr>
          <a:xfrm>
            <a:off x="4763977" y="1322478"/>
            <a:ext cx="1280160" cy="640080"/>
          </a:xfrm>
          <a:prstGeom prst="flowChartProcess">
            <a:avLst/>
          </a:prstGeom>
          <a:ln/>
        </p:spPr>
        <p:style>
          <a:lnRef idx="1">
            <a:schemeClr val="accent4"/>
          </a:lnRef>
          <a:fillRef idx="3">
            <a:schemeClr val="accent4"/>
          </a:fillRef>
          <a:effectRef idx="2">
            <a:schemeClr val="accent4"/>
          </a:effectRef>
          <a:fontRef idx="minor">
            <a:schemeClr val="lt1"/>
          </a:fontRef>
        </p:style>
        <p:txBody>
          <a:bodyPr wrap="none" rtlCol="0" anchor="ctr"/>
          <a:lstStyle/>
          <a:p>
            <a:pPr algn="ctr"/>
            <a:r>
              <a:rPr lang="en-US" sz="1200" b="1" dirty="0" smtClean="0"/>
              <a:t>Disable Timeout</a:t>
            </a:r>
          </a:p>
        </p:txBody>
      </p:sp>
      <p:sp>
        <p:nvSpPr>
          <p:cNvPr id="15" name="Flowchart: Decision 14"/>
          <p:cNvSpPr/>
          <p:nvPr/>
        </p:nvSpPr>
        <p:spPr>
          <a:xfrm>
            <a:off x="4855417" y="3081032"/>
            <a:ext cx="1097280" cy="1005840"/>
          </a:xfrm>
          <a:prstGeom prst="flowChartDecision">
            <a:avLst/>
          </a:prstGeom>
          <a:ln/>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algn="ctr"/>
            <a:r>
              <a:rPr lang="en-US" sz="1200" b="1" dirty="0" smtClean="0"/>
              <a:t>Periph</a:t>
            </a:r>
          </a:p>
          <a:p>
            <a:pPr algn="ctr"/>
            <a:r>
              <a:rPr lang="en-US" sz="1200" b="1" dirty="0" smtClean="0"/>
              <a:t>activity?</a:t>
            </a:r>
            <a:endParaRPr lang="en-US" sz="1200" b="1" dirty="0"/>
          </a:p>
        </p:txBody>
      </p:sp>
      <p:sp>
        <p:nvSpPr>
          <p:cNvPr id="16" name="Flowchart: Decision 15"/>
          <p:cNvSpPr/>
          <p:nvPr/>
        </p:nvSpPr>
        <p:spPr>
          <a:xfrm>
            <a:off x="4855417" y="4839586"/>
            <a:ext cx="1097280" cy="1005840"/>
          </a:xfrm>
          <a:prstGeom prst="flowChartDecision">
            <a:avLst/>
          </a:prstGeom>
          <a:ln/>
        </p:spPr>
        <p:style>
          <a:lnRef idx="1">
            <a:schemeClr val="accent6"/>
          </a:lnRef>
          <a:fillRef idx="3">
            <a:schemeClr val="accent6"/>
          </a:fillRef>
          <a:effectRef idx="2">
            <a:schemeClr val="accent6"/>
          </a:effectRef>
          <a:fontRef idx="minor">
            <a:schemeClr val="lt1"/>
          </a:fontRef>
        </p:style>
        <p:txBody>
          <a:bodyPr wrap="none" lIns="0" tIns="0" rIns="0" bIns="0" rtlCol="0" anchor="ctr"/>
          <a:lstStyle/>
          <a:p>
            <a:pPr algn="ctr"/>
            <a:r>
              <a:rPr lang="en-US" sz="1200" b="1" dirty="0" smtClean="0"/>
              <a:t>Timeout </a:t>
            </a:r>
          </a:p>
          <a:p>
            <a:pPr algn="ctr"/>
            <a:r>
              <a:rPr lang="en-US" sz="1200" b="1" dirty="0" smtClean="0"/>
              <a:t>enabled </a:t>
            </a:r>
          </a:p>
          <a:p>
            <a:pPr algn="ctr"/>
            <a:r>
              <a:rPr lang="en-US" sz="1200" b="1" dirty="0" smtClean="0"/>
              <a:t>&amp; out?</a:t>
            </a:r>
            <a:endParaRPr lang="en-US" sz="1200" b="1" dirty="0"/>
          </a:p>
        </p:txBody>
      </p:sp>
      <p:sp>
        <p:nvSpPr>
          <p:cNvPr id="17" name="Flowchart: Process 16"/>
          <p:cNvSpPr/>
          <p:nvPr/>
        </p:nvSpPr>
        <p:spPr>
          <a:xfrm>
            <a:off x="6863679" y="5022466"/>
            <a:ext cx="1828800" cy="640080"/>
          </a:xfrm>
          <a:prstGeom prst="flowChartProcess">
            <a:avLst/>
          </a:prstGeom>
          <a:ln/>
        </p:spPr>
        <p:style>
          <a:lnRef idx="1">
            <a:schemeClr val="dk1"/>
          </a:lnRef>
          <a:fillRef idx="3">
            <a:schemeClr val="dk1"/>
          </a:fillRef>
          <a:effectRef idx="2">
            <a:schemeClr val="dk1"/>
          </a:effectRef>
          <a:fontRef idx="minor">
            <a:schemeClr val="lt1"/>
          </a:fontRef>
        </p:style>
        <p:txBody>
          <a:bodyPr wrap="none" rtlCol="0" anchor="ctr"/>
          <a:lstStyle/>
          <a:p>
            <a:pPr algn="ctr"/>
            <a:r>
              <a:rPr lang="en-US" sz="1200" b="1" dirty="0" smtClean="0"/>
              <a:t>Shutdown all </a:t>
            </a:r>
          </a:p>
          <a:p>
            <a:pPr algn="ctr"/>
            <a:r>
              <a:rPr lang="en-US" sz="1200" b="1" dirty="0" smtClean="0"/>
              <a:t>peripherals &amp; </a:t>
            </a:r>
          </a:p>
          <a:p>
            <a:pPr algn="ctr"/>
            <a:r>
              <a:rPr lang="en-US" sz="1200" b="1" dirty="0" smtClean="0"/>
              <a:t>Jump to User App</a:t>
            </a:r>
          </a:p>
        </p:txBody>
      </p:sp>
      <p:sp>
        <p:nvSpPr>
          <p:cNvPr id="18" name="Flowchart: Process 17"/>
          <p:cNvSpPr/>
          <p:nvPr/>
        </p:nvSpPr>
        <p:spPr>
          <a:xfrm>
            <a:off x="6863679" y="3263912"/>
            <a:ext cx="1828800" cy="640080"/>
          </a:xfrm>
          <a:prstGeom prst="flowChartProcess">
            <a:avLst/>
          </a:prstGeom>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200" b="1" dirty="0" smtClean="0"/>
              <a:t>Shutdown</a:t>
            </a:r>
          </a:p>
          <a:p>
            <a:pPr algn="ctr"/>
            <a:r>
              <a:rPr lang="en-US" sz="1200" b="1" dirty="0" smtClean="0"/>
              <a:t>unused periphs</a:t>
            </a:r>
            <a:r>
              <a:rPr lang="en-US" sz="1200" b="1" dirty="0"/>
              <a:t> </a:t>
            </a:r>
            <a:r>
              <a:rPr lang="en-US" sz="1200" b="1" dirty="0" smtClean="0"/>
              <a:t>and</a:t>
            </a:r>
          </a:p>
          <a:p>
            <a:pPr algn="ctr"/>
            <a:r>
              <a:rPr lang="en-US" sz="1200" b="1" dirty="0" smtClean="0"/>
              <a:t>Enter State Machine</a:t>
            </a:r>
          </a:p>
        </p:txBody>
      </p:sp>
      <p:cxnSp>
        <p:nvCxnSpPr>
          <p:cNvPr id="20" name="Straight Arrow Connector 19"/>
          <p:cNvCxnSpPr>
            <a:stCxn id="5" idx="2"/>
            <a:endCxn id="6" idx="0"/>
          </p:cNvCxnSpPr>
          <p:nvPr/>
        </p:nvCxnSpPr>
        <p:spPr>
          <a:xfrm>
            <a:off x="1113213" y="1962558"/>
            <a:ext cx="0" cy="5932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a:off x="1124184" y="3195887"/>
            <a:ext cx="0" cy="5932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22"/>
          <p:cNvCxnSpPr/>
          <p:nvPr/>
        </p:nvCxnSpPr>
        <p:spPr>
          <a:xfrm>
            <a:off x="1113213" y="4429216"/>
            <a:ext cx="0" cy="593249"/>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26" name="Elbow Connector 25"/>
          <p:cNvCxnSpPr>
            <a:stCxn id="8" idx="3"/>
            <a:endCxn id="9" idx="1"/>
          </p:cNvCxnSpPr>
          <p:nvPr/>
        </p:nvCxnSpPr>
        <p:spPr>
          <a:xfrm flipV="1">
            <a:off x="1753293" y="1642518"/>
            <a:ext cx="1002422" cy="3699988"/>
          </a:xfrm>
          <a:prstGeom prst="bentConnector3">
            <a:avLst/>
          </a:prstGeom>
          <a:ln w="1905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a:stCxn id="9" idx="2"/>
            <a:endCxn id="12" idx="0"/>
          </p:cNvCxnSpPr>
          <p:nvPr/>
        </p:nvCxnSpPr>
        <p:spPr>
          <a:xfrm>
            <a:off x="3304355" y="2145438"/>
            <a:ext cx="0" cy="93559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3304355" y="2384635"/>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No</a:t>
            </a:r>
          </a:p>
        </p:txBody>
      </p:sp>
      <p:cxnSp>
        <p:nvCxnSpPr>
          <p:cNvPr id="31" name="Straight Arrow Connector 30"/>
          <p:cNvCxnSpPr>
            <a:stCxn id="9" idx="3"/>
            <a:endCxn id="14" idx="1"/>
          </p:cNvCxnSpPr>
          <p:nvPr/>
        </p:nvCxnSpPr>
        <p:spPr>
          <a:xfrm>
            <a:off x="3852995" y="1642518"/>
            <a:ext cx="91098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2" idx="2"/>
            <a:endCxn id="13" idx="0"/>
          </p:cNvCxnSpPr>
          <p:nvPr/>
        </p:nvCxnSpPr>
        <p:spPr>
          <a:xfrm>
            <a:off x="3304355" y="4086872"/>
            <a:ext cx="0" cy="93559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a:stCxn id="14" idx="2"/>
            <a:endCxn id="15" idx="0"/>
          </p:cNvCxnSpPr>
          <p:nvPr/>
        </p:nvCxnSpPr>
        <p:spPr>
          <a:xfrm>
            <a:off x="5404057" y="1962558"/>
            <a:ext cx="0" cy="111847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8" name="Elbow Connector 37"/>
          <p:cNvCxnSpPr>
            <a:stCxn id="13" idx="3"/>
            <a:endCxn id="15" idx="1"/>
          </p:cNvCxnSpPr>
          <p:nvPr/>
        </p:nvCxnSpPr>
        <p:spPr>
          <a:xfrm flipV="1">
            <a:off x="3944435" y="3583952"/>
            <a:ext cx="910982" cy="1758554"/>
          </a:xfrm>
          <a:prstGeom prst="bentConnector3">
            <a:avLst>
              <a:gd name="adj1" fmla="val 27824"/>
            </a:avLst>
          </a:prstGeom>
          <a:ln w="19050">
            <a:tailEnd type="triangle"/>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3304354" y="4326069"/>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Yes</a:t>
            </a:r>
          </a:p>
        </p:txBody>
      </p:sp>
      <p:cxnSp>
        <p:nvCxnSpPr>
          <p:cNvPr id="44" name="Elbow Connector 43"/>
          <p:cNvCxnSpPr>
            <a:stCxn id="12" idx="3"/>
          </p:cNvCxnSpPr>
          <p:nvPr/>
        </p:nvCxnSpPr>
        <p:spPr>
          <a:xfrm flipV="1">
            <a:off x="3852995" y="1642518"/>
            <a:ext cx="136219" cy="194143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4000141" y="2384635"/>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No</a:t>
            </a:r>
          </a:p>
        </p:txBody>
      </p:sp>
      <p:cxnSp>
        <p:nvCxnSpPr>
          <p:cNvPr id="48" name="Straight Arrow Connector 47"/>
          <p:cNvCxnSpPr>
            <a:stCxn id="15" idx="2"/>
            <a:endCxn id="16" idx="0"/>
          </p:cNvCxnSpPr>
          <p:nvPr/>
        </p:nvCxnSpPr>
        <p:spPr>
          <a:xfrm>
            <a:off x="5404057" y="4086872"/>
            <a:ext cx="0" cy="752714"/>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5404057" y="4285680"/>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No</a:t>
            </a:r>
          </a:p>
        </p:txBody>
      </p:sp>
      <p:cxnSp>
        <p:nvCxnSpPr>
          <p:cNvPr id="53" name="Straight Arrow Connector 52"/>
          <p:cNvCxnSpPr>
            <a:stCxn id="15" idx="3"/>
            <a:endCxn id="18" idx="1"/>
          </p:cNvCxnSpPr>
          <p:nvPr/>
        </p:nvCxnSpPr>
        <p:spPr>
          <a:xfrm>
            <a:off x="5952697" y="3583952"/>
            <a:ext cx="91098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6" name="TextBox 55"/>
          <p:cNvSpPr txBox="1"/>
          <p:nvPr/>
        </p:nvSpPr>
        <p:spPr>
          <a:xfrm>
            <a:off x="6052403" y="3317076"/>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Yes</a:t>
            </a:r>
          </a:p>
        </p:txBody>
      </p:sp>
      <p:cxnSp>
        <p:nvCxnSpPr>
          <p:cNvPr id="57" name="Straight Arrow Connector 56"/>
          <p:cNvCxnSpPr/>
          <p:nvPr/>
        </p:nvCxnSpPr>
        <p:spPr>
          <a:xfrm>
            <a:off x="5952697" y="5342506"/>
            <a:ext cx="910982"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0" name="TextBox 59"/>
          <p:cNvSpPr txBox="1"/>
          <p:nvPr/>
        </p:nvSpPr>
        <p:spPr>
          <a:xfrm>
            <a:off x="6099843" y="5060741"/>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Yes</a:t>
            </a:r>
          </a:p>
        </p:txBody>
      </p:sp>
      <p:cxnSp>
        <p:nvCxnSpPr>
          <p:cNvPr id="61" name="Elbow Connector 60"/>
          <p:cNvCxnSpPr>
            <a:stCxn id="16" idx="1"/>
          </p:cNvCxnSpPr>
          <p:nvPr/>
        </p:nvCxnSpPr>
        <p:spPr>
          <a:xfrm rot="10800000">
            <a:off x="4529471" y="3583952"/>
            <a:ext cx="325947" cy="1758554"/>
          </a:xfrm>
          <a:prstGeom prst="bentConnector2">
            <a:avLst/>
          </a:prstGeom>
          <a:ln w="19050">
            <a:tailEnd type="triangle"/>
          </a:ln>
        </p:spPr>
        <p:style>
          <a:lnRef idx="1">
            <a:schemeClr val="dk1"/>
          </a:lnRef>
          <a:fillRef idx="0">
            <a:schemeClr val="dk1"/>
          </a:fillRef>
          <a:effectRef idx="0">
            <a:schemeClr val="dk1"/>
          </a:effectRef>
          <a:fontRef idx="minor">
            <a:schemeClr val="tx1"/>
          </a:fontRef>
        </p:style>
      </p:cxnSp>
      <p:sp>
        <p:nvSpPr>
          <p:cNvPr id="72" name="TextBox 71"/>
          <p:cNvSpPr txBox="1"/>
          <p:nvPr/>
        </p:nvSpPr>
        <p:spPr>
          <a:xfrm>
            <a:off x="4487531" y="4899583"/>
            <a:ext cx="616689" cy="457200"/>
          </a:xfrm>
          <a:prstGeom prst="rect">
            <a:avLst/>
          </a:prstGeom>
          <a:noFill/>
        </p:spPr>
        <p:txBody>
          <a:bodyPr wrap="none" lIns="91440" tIns="45720" rIns="91440" rtlCol="0" anchor="t">
            <a:noAutofit/>
          </a:bodyPr>
          <a:lstStyle/>
          <a:p>
            <a:r>
              <a:rPr lang="en-US" sz="1500" dirty="0" smtClean="0">
                <a:solidFill>
                  <a:schemeClr val="accent4">
                    <a:lumMod val="50000"/>
                  </a:schemeClr>
                </a:solidFill>
              </a:rPr>
              <a:t>No</a:t>
            </a:r>
          </a:p>
        </p:txBody>
      </p:sp>
      <p:sp>
        <p:nvSpPr>
          <p:cNvPr id="36" name="TextBox 35"/>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M</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85500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effectLst/>
        </p:spPr>
        <p:txBody>
          <a:bodyPr/>
          <a:lstStyle/>
          <a:p>
            <a:r>
              <a:rPr lang="en-US" dirty="0" err="1" smtClean="0"/>
              <a:t>Kinetis</a:t>
            </a:r>
            <a:r>
              <a:rPr lang="en-US" dirty="0" smtClean="0"/>
              <a:t> </a:t>
            </a:r>
            <a:r>
              <a:rPr lang="en-US" dirty="0" err="1" smtClean="0"/>
              <a:t>Bootloader</a:t>
            </a:r>
            <a:r>
              <a:rPr lang="en-US" dirty="0"/>
              <a:t> </a:t>
            </a:r>
            <a:r>
              <a:rPr lang="en-US" dirty="0" smtClean="0"/>
              <a:t>Release Schedule</a:t>
            </a:r>
            <a:endParaRPr lang="en-US" dirty="0">
              <a:solidFill>
                <a:schemeClr val="accent4">
                  <a:lumMod val="50000"/>
                </a:schemeClr>
              </a:solidFill>
              <a:effectLst/>
            </a:endParaRPr>
          </a:p>
        </p:txBody>
      </p:sp>
      <p:cxnSp>
        <p:nvCxnSpPr>
          <p:cNvPr id="29" name="Straight Connector 28"/>
          <p:cNvCxnSpPr/>
          <p:nvPr/>
        </p:nvCxnSpPr>
        <p:spPr>
          <a:xfrm>
            <a:off x="352338" y="3322040"/>
            <a:ext cx="8642325" cy="0"/>
          </a:xfrm>
          <a:prstGeom prst="line">
            <a:avLst/>
          </a:prstGeom>
          <a:ln w="76200" cmpd="sng">
            <a:solidFill>
              <a:schemeClr val="bg1">
                <a:lumMod val="65000"/>
              </a:schemeClr>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2620989" y="2142314"/>
            <a:ext cx="1132041" cy="1017202"/>
          </a:xfrm>
          <a:prstGeom prst="rect">
            <a:avLst/>
          </a:prstGeom>
        </p:spPr>
        <p:txBody>
          <a:bodyPr wrap="none">
            <a:spAutoFit/>
          </a:bodyPr>
          <a:lstStyle/>
          <a:p>
            <a:pPr algn="ctr" defTabSz="833438">
              <a:lnSpc>
                <a:spcPct val="90000"/>
              </a:lnSpc>
              <a:spcAft>
                <a:spcPct val="35000"/>
              </a:spcAft>
            </a:pPr>
            <a:r>
              <a:rPr lang="en-US" sz="1400" b="1" dirty="0" smtClean="0">
                <a:solidFill>
                  <a:schemeClr val="tx1">
                    <a:lumMod val="75000"/>
                    <a:lumOff val="25000"/>
                  </a:schemeClr>
                </a:solidFill>
                <a:latin typeface="+mj-lt"/>
                <a:cs typeface="Helvetica Light"/>
              </a:rPr>
              <a:t>Dec, 2014</a:t>
            </a:r>
          </a:p>
          <a:p>
            <a:pPr algn="ctr" defTabSz="833438">
              <a:lnSpc>
                <a:spcPct val="90000"/>
              </a:lnSpc>
              <a:spcAft>
                <a:spcPct val="35000"/>
              </a:spcAft>
            </a:pPr>
            <a:r>
              <a:rPr lang="en-US" sz="1200" dirty="0" smtClean="0">
                <a:solidFill>
                  <a:schemeClr val="tx1">
                    <a:lumMod val="75000"/>
                    <a:lumOff val="25000"/>
                  </a:schemeClr>
                </a:solidFill>
                <a:cs typeface="Helvetica Light"/>
              </a:rPr>
              <a:t>FRDM-K22F</a:t>
            </a:r>
          </a:p>
          <a:p>
            <a:pPr algn="ctr" defTabSz="833438">
              <a:lnSpc>
                <a:spcPct val="90000"/>
              </a:lnSpc>
              <a:spcAft>
                <a:spcPct val="35000"/>
              </a:spcAft>
            </a:pPr>
            <a:r>
              <a:rPr lang="en-US" sz="1200" dirty="0" smtClean="0">
                <a:solidFill>
                  <a:schemeClr val="tx1">
                    <a:lumMod val="75000"/>
                    <a:lumOff val="25000"/>
                  </a:schemeClr>
                </a:solidFill>
                <a:cs typeface="Helvetica Light"/>
              </a:rPr>
              <a:t>FRDM-KL25Z</a:t>
            </a:r>
            <a:endParaRPr lang="en-US" sz="1200" dirty="0">
              <a:solidFill>
                <a:schemeClr val="tx1">
                  <a:lumMod val="75000"/>
                  <a:lumOff val="25000"/>
                </a:schemeClr>
              </a:solidFill>
              <a:cs typeface="Helvetica Light"/>
            </a:endParaRPr>
          </a:p>
          <a:p>
            <a:pPr algn="ctr" defTabSz="833438">
              <a:lnSpc>
                <a:spcPct val="90000"/>
              </a:lnSpc>
              <a:spcAft>
                <a:spcPct val="35000"/>
              </a:spcAft>
            </a:pPr>
            <a:endParaRPr lang="en-US" sz="1400" dirty="0" smtClean="0">
              <a:solidFill>
                <a:schemeClr val="tx1">
                  <a:lumMod val="75000"/>
                  <a:lumOff val="25000"/>
                </a:schemeClr>
              </a:solidFill>
              <a:latin typeface="+mj-lt"/>
              <a:cs typeface="Helvetica Light"/>
            </a:endParaRPr>
          </a:p>
        </p:txBody>
      </p:sp>
      <p:sp>
        <p:nvSpPr>
          <p:cNvPr id="44" name="Donut 43"/>
          <p:cNvSpPr/>
          <p:nvPr/>
        </p:nvSpPr>
        <p:spPr>
          <a:xfrm>
            <a:off x="6669953" y="2778830"/>
            <a:ext cx="1086419" cy="1086419"/>
          </a:xfrm>
          <a:prstGeom prst="donut">
            <a:avLst>
              <a:gd name="adj" fmla="val 20000"/>
            </a:avLst>
          </a:prstGeom>
          <a:solidFill>
            <a:schemeClr val="accent4">
              <a:lumMod val="50000"/>
            </a:schemeClr>
          </a:solidFill>
          <a:ln w="28575" cmpd="sng">
            <a:solidFill>
              <a:schemeClr val="bg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5" name="Rectangle 44"/>
          <p:cNvSpPr/>
          <p:nvPr/>
        </p:nvSpPr>
        <p:spPr>
          <a:xfrm>
            <a:off x="3753269" y="1203613"/>
            <a:ext cx="3995860" cy="1386533"/>
          </a:xfrm>
          <a:prstGeom prst="rect">
            <a:avLst/>
          </a:prstGeom>
        </p:spPr>
        <p:txBody>
          <a:bodyPr wrap="square">
            <a:spAutoFit/>
          </a:bodyPr>
          <a:lstStyle/>
          <a:p>
            <a:pPr defTabSz="833438">
              <a:lnSpc>
                <a:spcPct val="90000"/>
              </a:lnSpc>
              <a:spcAft>
                <a:spcPct val="35000"/>
              </a:spcAft>
            </a:pPr>
            <a:r>
              <a:rPr lang="en-US" sz="1400" b="1" dirty="0" smtClean="0">
                <a:solidFill>
                  <a:schemeClr val="tx1">
                    <a:lumMod val="75000"/>
                    <a:lumOff val="25000"/>
                  </a:schemeClr>
                </a:solidFill>
                <a:latin typeface="+mj-lt"/>
                <a:cs typeface="Helvetica Light"/>
              </a:rPr>
              <a:t>1.2.0 </a:t>
            </a:r>
            <a:r>
              <a:rPr lang="en-US" sz="1400" b="1" dirty="0">
                <a:solidFill>
                  <a:schemeClr val="tx1">
                    <a:lumMod val="75000"/>
                    <a:lumOff val="25000"/>
                  </a:schemeClr>
                </a:solidFill>
                <a:cs typeface="Helvetica Light"/>
              </a:rPr>
              <a:t>– </a:t>
            </a:r>
            <a:r>
              <a:rPr lang="en-US" sz="1400" dirty="0" smtClean="0">
                <a:solidFill>
                  <a:schemeClr val="tx1">
                    <a:lumMod val="75000"/>
                    <a:lumOff val="25000"/>
                  </a:schemeClr>
                </a:solidFill>
                <a:cs typeface="Helvetica Light"/>
              </a:rPr>
              <a:t>July, 2015</a:t>
            </a:r>
            <a:endParaRPr lang="en-US" sz="1400" dirty="0">
              <a:solidFill>
                <a:schemeClr val="tx1">
                  <a:lumMod val="75000"/>
                  <a:lumOff val="25000"/>
                </a:schemeClr>
              </a:solidFill>
              <a:cs typeface="Helvetica Light"/>
            </a:endParaRP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cs typeface="Helvetica Light"/>
              </a:rPr>
              <a:t>Add support for </a:t>
            </a:r>
            <a:r>
              <a:rPr lang="en-US" sz="1200" dirty="0" smtClean="0">
                <a:solidFill>
                  <a:srgbClr val="F45914"/>
                </a:solidFill>
                <a:cs typeface="Helvetica Light"/>
              </a:rPr>
              <a:t>K24F120M, K65F, KV11, KV31, KV46</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cs typeface="Helvetica Light"/>
              </a:rPr>
              <a:t>Add support for </a:t>
            </a:r>
            <a:r>
              <a:rPr lang="en-US" sz="1200" dirty="0" smtClean="0">
                <a:solidFill>
                  <a:srgbClr val="F45914"/>
                </a:solidFill>
                <a:cs typeface="Helvetica Light"/>
              </a:rPr>
              <a:t>CAN </a:t>
            </a:r>
            <a:r>
              <a:rPr lang="en-US" sz="1200" dirty="0" smtClean="0">
                <a:solidFill>
                  <a:schemeClr val="tx1">
                    <a:lumMod val="75000"/>
                    <a:lumOff val="25000"/>
                  </a:schemeClr>
                </a:solidFill>
                <a:cs typeface="Helvetica Light"/>
              </a:rPr>
              <a:t>interface</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Add </a:t>
            </a:r>
            <a:r>
              <a:rPr lang="en-US" sz="1200" dirty="0" smtClean="0">
                <a:solidFill>
                  <a:srgbClr val="F45914"/>
                </a:solidFill>
                <a:latin typeface="+mn-lt"/>
                <a:cs typeface="Helvetica Light"/>
              </a:rPr>
              <a:t>KDS</a:t>
            </a:r>
            <a:r>
              <a:rPr lang="en-US" sz="1200" dirty="0" smtClean="0">
                <a:solidFill>
                  <a:schemeClr val="tx1">
                    <a:lumMod val="75000"/>
                    <a:lumOff val="25000"/>
                  </a:schemeClr>
                </a:solidFill>
                <a:latin typeface="+mn-lt"/>
                <a:cs typeface="Helvetica Light"/>
              </a:rPr>
              <a:t> project examples</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Add Mac OS/Linux support for command-line host tool</a:t>
            </a:r>
            <a:endParaRPr lang="en-US" sz="1200" dirty="0">
              <a:solidFill>
                <a:schemeClr val="tx1">
                  <a:lumMod val="75000"/>
                  <a:lumOff val="25000"/>
                </a:schemeClr>
              </a:solidFill>
              <a:latin typeface="+mn-lt"/>
              <a:cs typeface="Helvetica Light"/>
            </a:endParaRPr>
          </a:p>
        </p:txBody>
      </p:sp>
      <p:cxnSp>
        <p:nvCxnSpPr>
          <p:cNvPr id="46" name="Elbow Connector 103"/>
          <p:cNvCxnSpPr>
            <a:stCxn id="45" idx="2"/>
            <a:endCxn id="43" idx="0"/>
          </p:cNvCxnSpPr>
          <p:nvPr/>
        </p:nvCxnSpPr>
        <p:spPr>
          <a:xfrm rot="5400000">
            <a:off x="5342890" y="2558845"/>
            <a:ext cx="377009" cy="439611"/>
          </a:xfrm>
          <a:prstGeom prst="bentConnector3">
            <a:avLst>
              <a:gd name="adj1" fmla="val 50000"/>
            </a:avLst>
          </a:prstGeom>
          <a:ln w="9525"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0" name="Oval 29"/>
          <p:cNvSpPr/>
          <p:nvPr/>
        </p:nvSpPr>
        <p:spPr>
          <a:xfrm>
            <a:off x="696192" y="2940628"/>
            <a:ext cx="698118" cy="686642"/>
          </a:xfrm>
          <a:prstGeom prst="ellipse">
            <a:avLst/>
          </a:prstGeom>
          <a:solidFill>
            <a:schemeClr val="accent2"/>
          </a:solidFill>
          <a:ln w="28575" cmpd="sng">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anchor="ctr" anchorCtr="0"/>
          <a:lstStyle/>
          <a:p>
            <a:pPr algn="ctr"/>
            <a:r>
              <a:rPr lang="en-US" dirty="0" smtClean="0">
                <a:latin typeface="Helvetica Light"/>
                <a:cs typeface="Helvetica Light"/>
              </a:rPr>
              <a:t>1.0.2</a:t>
            </a:r>
            <a:endParaRPr lang="en-US" dirty="0">
              <a:latin typeface="Helvetica Light"/>
              <a:cs typeface="Helvetica Light"/>
            </a:endParaRPr>
          </a:p>
        </p:txBody>
      </p:sp>
      <p:sp>
        <p:nvSpPr>
          <p:cNvPr id="32" name="Rectangle 31"/>
          <p:cNvSpPr/>
          <p:nvPr/>
        </p:nvSpPr>
        <p:spPr>
          <a:xfrm>
            <a:off x="533400" y="2416895"/>
            <a:ext cx="1108367" cy="527837"/>
          </a:xfrm>
          <a:prstGeom prst="rect">
            <a:avLst/>
          </a:prstGeom>
        </p:spPr>
        <p:txBody>
          <a:bodyPr wrap="square">
            <a:spAutoFit/>
          </a:bodyPr>
          <a:lstStyle/>
          <a:p>
            <a:pPr defTabSz="833438">
              <a:lnSpc>
                <a:spcPct val="90000"/>
              </a:lnSpc>
              <a:spcAft>
                <a:spcPct val="35000"/>
              </a:spcAft>
            </a:pPr>
            <a:r>
              <a:rPr lang="en-US" sz="1400" b="1" dirty="0" smtClean="0">
                <a:solidFill>
                  <a:schemeClr val="tx1">
                    <a:lumMod val="75000"/>
                    <a:lumOff val="25000"/>
                  </a:schemeClr>
                </a:solidFill>
                <a:latin typeface="Helvetica Light"/>
                <a:cs typeface="Helvetica Light"/>
              </a:rPr>
              <a:t>July, 2014</a:t>
            </a:r>
          </a:p>
          <a:p>
            <a:pPr defTabSz="833438">
              <a:lnSpc>
                <a:spcPct val="90000"/>
              </a:lnSpc>
              <a:spcAft>
                <a:spcPct val="35000"/>
              </a:spcAft>
            </a:pPr>
            <a:r>
              <a:rPr lang="en-US" sz="1200" dirty="0" smtClean="0">
                <a:solidFill>
                  <a:schemeClr val="tx1">
                    <a:lumMod val="75000"/>
                    <a:lumOff val="25000"/>
                  </a:schemeClr>
                </a:solidFill>
                <a:latin typeface="+mn-lt"/>
                <a:cs typeface="Helvetica Light"/>
              </a:rPr>
              <a:t>FRDM-K64F</a:t>
            </a:r>
          </a:p>
        </p:txBody>
      </p:sp>
      <p:sp>
        <p:nvSpPr>
          <p:cNvPr id="18" name="Isosceles Triangle 17"/>
          <p:cNvSpPr/>
          <p:nvPr/>
        </p:nvSpPr>
        <p:spPr>
          <a:xfrm>
            <a:off x="1731720" y="3105464"/>
            <a:ext cx="371665" cy="388007"/>
          </a:xfrm>
          <a:prstGeom prst="triangle">
            <a:avLst/>
          </a:prstGeom>
          <a:solidFill>
            <a:srgbClr val="F45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866805" y="2967155"/>
            <a:ext cx="698118" cy="686642"/>
          </a:xfrm>
          <a:prstGeom prst="ellipse">
            <a:avLst/>
          </a:prstGeom>
          <a:solidFill>
            <a:schemeClr val="accent2"/>
          </a:solidFill>
          <a:ln w="28575" cmpd="sng">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anchor="ctr" anchorCtr="0"/>
          <a:lstStyle/>
          <a:p>
            <a:pPr algn="ctr"/>
            <a:r>
              <a:rPr lang="en-US" dirty="0" smtClean="0">
                <a:latin typeface="Helvetica Light"/>
                <a:cs typeface="Helvetica Light"/>
              </a:rPr>
              <a:t>1.1.0</a:t>
            </a:r>
            <a:endParaRPr lang="en-US" dirty="0">
              <a:latin typeface="Helvetica Light"/>
              <a:cs typeface="Helvetica Light"/>
            </a:endParaRPr>
          </a:p>
        </p:txBody>
      </p:sp>
      <p:sp>
        <p:nvSpPr>
          <p:cNvPr id="35" name="Isosceles Triangle 34"/>
          <p:cNvSpPr/>
          <p:nvPr/>
        </p:nvSpPr>
        <p:spPr>
          <a:xfrm>
            <a:off x="2232785" y="3102867"/>
            <a:ext cx="371665" cy="388007"/>
          </a:xfrm>
          <a:prstGeom prst="triangle">
            <a:avLst/>
          </a:prstGeom>
          <a:solidFill>
            <a:srgbClr val="F45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a:off x="3828784" y="3093496"/>
            <a:ext cx="371665" cy="3880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p:cNvSpPr/>
          <p:nvPr/>
        </p:nvSpPr>
        <p:spPr>
          <a:xfrm>
            <a:off x="4323872" y="3087039"/>
            <a:ext cx="371665" cy="38800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5927639" y="3116472"/>
            <a:ext cx="371665" cy="388007"/>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962529" y="2967155"/>
            <a:ext cx="698118" cy="686642"/>
          </a:xfrm>
          <a:prstGeom prst="ellipse">
            <a:avLst/>
          </a:prstGeom>
          <a:solidFill>
            <a:schemeClr val="tx1">
              <a:lumMod val="65000"/>
              <a:lumOff val="35000"/>
            </a:schemeClr>
          </a:solidFill>
          <a:ln w="28575" cmpd="sng">
            <a:solidFill>
              <a:srgbClr val="FFFFFF"/>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wrap="none" anchor="ctr" anchorCtr="0"/>
          <a:lstStyle/>
          <a:p>
            <a:pPr algn="ctr"/>
            <a:r>
              <a:rPr lang="en-US" dirty="0" smtClean="0">
                <a:latin typeface="Helvetica Light"/>
                <a:cs typeface="Helvetica Light"/>
              </a:rPr>
              <a:t>1.2.0</a:t>
            </a:r>
            <a:endParaRPr lang="en-US" dirty="0">
              <a:latin typeface="Helvetica Light"/>
              <a:cs typeface="Helvetica Light"/>
            </a:endParaRPr>
          </a:p>
        </p:txBody>
      </p:sp>
      <p:cxnSp>
        <p:nvCxnSpPr>
          <p:cNvPr id="3" name="Straight Connector 2"/>
          <p:cNvCxnSpPr>
            <a:stCxn id="44" idx="4"/>
          </p:cNvCxnSpPr>
          <p:nvPr/>
        </p:nvCxnSpPr>
        <p:spPr>
          <a:xfrm>
            <a:off x="7213163" y="3865249"/>
            <a:ext cx="11421" cy="69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101876" y="4562264"/>
            <a:ext cx="3819702" cy="1552733"/>
          </a:xfrm>
          <a:prstGeom prst="rect">
            <a:avLst/>
          </a:prstGeom>
        </p:spPr>
        <p:txBody>
          <a:bodyPr wrap="square">
            <a:spAutoFit/>
          </a:bodyPr>
          <a:lstStyle/>
          <a:p>
            <a:pPr defTabSz="833438">
              <a:lnSpc>
                <a:spcPct val="90000"/>
              </a:lnSpc>
              <a:spcAft>
                <a:spcPct val="35000"/>
              </a:spcAft>
            </a:pPr>
            <a:r>
              <a:rPr lang="en-US" sz="1400" b="1" dirty="0" smtClean="0">
                <a:solidFill>
                  <a:schemeClr val="tx1">
                    <a:lumMod val="75000"/>
                    <a:lumOff val="25000"/>
                  </a:schemeClr>
                </a:solidFill>
                <a:latin typeface="Helvetica Light"/>
                <a:cs typeface="Helvetica Light"/>
              </a:rPr>
              <a:t>Security Release – </a:t>
            </a:r>
            <a:r>
              <a:rPr lang="en-US" sz="1400" dirty="0" smtClean="0">
                <a:solidFill>
                  <a:schemeClr val="tx1">
                    <a:lumMod val="75000"/>
                    <a:lumOff val="25000"/>
                  </a:schemeClr>
                </a:solidFill>
                <a:latin typeface="Helvetica Light"/>
                <a:cs typeface="Helvetica Light"/>
              </a:rPr>
              <a:t>Q4 2015</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Encrypted image download support in select devices</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Security tool to generate a encrypted .</a:t>
            </a:r>
            <a:r>
              <a:rPr lang="en-US" sz="1200" dirty="0" err="1" smtClean="0">
                <a:solidFill>
                  <a:schemeClr val="tx1">
                    <a:lumMod val="75000"/>
                    <a:lumOff val="25000"/>
                  </a:schemeClr>
                </a:solidFill>
                <a:latin typeface="+mn-lt"/>
                <a:cs typeface="Helvetica Light"/>
              </a:rPr>
              <a:t>sb</a:t>
            </a:r>
            <a:r>
              <a:rPr lang="en-US" sz="1200" dirty="0" smtClean="0">
                <a:solidFill>
                  <a:schemeClr val="tx1">
                    <a:lumMod val="75000"/>
                    <a:lumOff val="25000"/>
                  </a:schemeClr>
                </a:solidFill>
                <a:latin typeface="+mn-lt"/>
                <a:cs typeface="Helvetica Light"/>
              </a:rPr>
              <a:t> image</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Updated host tool with commands to program encrypted image</a:t>
            </a:r>
          </a:p>
          <a:p>
            <a:pPr marL="174625" indent="-174625" defTabSz="833438">
              <a:lnSpc>
                <a:spcPct val="90000"/>
              </a:lnSpc>
              <a:spcAft>
                <a:spcPct val="35000"/>
              </a:spcAft>
              <a:buFont typeface="Arial" pitchFamily="34" charset="0"/>
              <a:buChar char="•"/>
            </a:pPr>
            <a:r>
              <a:rPr lang="en-US" sz="1200" dirty="0" smtClean="0">
                <a:solidFill>
                  <a:schemeClr val="tx1">
                    <a:lumMod val="75000"/>
                    <a:lumOff val="25000"/>
                  </a:schemeClr>
                </a:solidFill>
                <a:latin typeface="+mn-lt"/>
                <a:cs typeface="Helvetica Light"/>
              </a:rPr>
              <a:t>QSPI flash support</a:t>
            </a:r>
          </a:p>
        </p:txBody>
      </p:sp>
      <p:sp>
        <p:nvSpPr>
          <p:cNvPr id="28" name="Rectangle 27"/>
          <p:cNvSpPr/>
          <p:nvPr/>
        </p:nvSpPr>
        <p:spPr>
          <a:xfrm>
            <a:off x="1597464" y="3653797"/>
            <a:ext cx="1108367" cy="1348061"/>
          </a:xfrm>
          <a:prstGeom prst="rect">
            <a:avLst/>
          </a:prstGeom>
        </p:spPr>
        <p:txBody>
          <a:bodyPr wrap="square">
            <a:spAutoFit/>
          </a:bodyPr>
          <a:lstStyle/>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KL03Z</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KL43Z </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K22F 100/120 MHz</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a:t>
            </a:r>
          </a:p>
          <a:p>
            <a:pPr defTabSz="833438">
              <a:lnSpc>
                <a:spcPct val="90000"/>
              </a:lnSpc>
              <a:spcAft>
                <a:spcPct val="35000"/>
              </a:spcAft>
            </a:pPr>
            <a:endParaRPr lang="en-US" sz="1200" dirty="0" smtClean="0">
              <a:solidFill>
                <a:schemeClr val="tx1">
                  <a:lumMod val="75000"/>
                  <a:lumOff val="25000"/>
                </a:schemeClr>
              </a:solidFill>
              <a:latin typeface="+mn-lt"/>
              <a:cs typeface="Helvetica Light"/>
            </a:endParaRPr>
          </a:p>
        </p:txBody>
      </p:sp>
      <p:sp>
        <p:nvSpPr>
          <p:cNvPr id="31" name="Rectangle 30"/>
          <p:cNvSpPr/>
          <p:nvPr/>
        </p:nvSpPr>
        <p:spPr>
          <a:xfrm>
            <a:off x="3656039" y="3627270"/>
            <a:ext cx="1229407" cy="1348061"/>
          </a:xfrm>
          <a:prstGeom prst="rect">
            <a:avLst/>
          </a:prstGeom>
        </p:spPr>
        <p:txBody>
          <a:bodyPr wrap="square">
            <a:spAutoFit/>
          </a:bodyPr>
          <a:lstStyle/>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KL13Z/KL33Z</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KL17Z/KL27Z </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K24F 256KB flash</a:t>
            </a: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K26/K65/K66</a:t>
            </a:r>
            <a:endParaRPr lang="en-US" sz="1200" dirty="0">
              <a:solidFill>
                <a:schemeClr val="tx1">
                  <a:lumMod val="75000"/>
                  <a:lumOff val="25000"/>
                </a:schemeClr>
              </a:solidFill>
              <a:latin typeface="+mn-lt"/>
              <a:cs typeface="Helvetica Light"/>
            </a:endParaRPr>
          </a:p>
          <a:p>
            <a:pPr algn="ctr" defTabSz="833438">
              <a:lnSpc>
                <a:spcPct val="90000"/>
              </a:lnSpc>
              <a:spcAft>
                <a:spcPct val="35000"/>
              </a:spcAft>
            </a:pPr>
            <a:r>
              <a:rPr lang="en-US" sz="1200" dirty="0" smtClean="0">
                <a:solidFill>
                  <a:schemeClr val="tx1">
                    <a:lumMod val="75000"/>
                    <a:lumOff val="25000"/>
                  </a:schemeClr>
                </a:solidFill>
                <a:latin typeface="+mn-lt"/>
                <a:cs typeface="Helvetica Light"/>
              </a:rPr>
              <a:t>…</a:t>
            </a:r>
          </a:p>
        </p:txBody>
      </p:sp>
      <p:sp>
        <p:nvSpPr>
          <p:cNvPr id="21" name="TextBox 20"/>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R</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828048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Kinetis Bootloader v1.2.0 Release — What’s New?</a:t>
            </a:r>
            <a:endParaRPr lang="en-US" dirty="0"/>
          </a:p>
        </p:txBody>
      </p:sp>
      <p:sp>
        <p:nvSpPr>
          <p:cNvPr id="4" name="TextBox 3"/>
          <p:cNvSpPr txBox="1"/>
          <p:nvPr/>
        </p:nvSpPr>
        <p:spPr>
          <a:xfrm>
            <a:off x="228600" y="1066801"/>
            <a:ext cx="1978927" cy="2088108"/>
          </a:xfrm>
          <a:prstGeom prst="rect">
            <a:avLst/>
          </a:prstGeom>
          <a:noFill/>
          <a:ln w="12700">
            <a:solidFill>
              <a:schemeClr val="tx2"/>
            </a:solidFill>
          </a:ln>
          <a:effectLst>
            <a:softEdge rad="431800"/>
          </a:effectLst>
        </p:spPr>
        <p:txBody>
          <a:bodyPr wrap="none" lIns="91440" tIns="45720" rIns="91440" rtlCol="0" anchor="t">
            <a:noAutofit/>
          </a:bodyPr>
          <a:lstStyle/>
          <a:p>
            <a:r>
              <a:rPr lang="en-US" sz="1600" b="1" u="sng" dirty="0" smtClean="0"/>
              <a:t>Peripheral Support</a:t>
            </a:r>
          </a:p>
          <a:p>
            <a:endParaRPr lang="en-US" sz="600" dirty="0" smtClean="0">
              <a:solidFill>
                <a:schemeClr val="accent4">
                  <a:lumMod val="50000"/>
                </a:schemeClr>
              </a:solidFill>
            </a:endParaRPr>
          </a:p>
          <a:p>
            <a:pPr marL="174625" indent="-174625">
              <a:buFont typeface="Arial" panose="020B0604020202020204" pitchFamily="34" charset="0"/>
              <a:buChar char="•"/>
            </a:pPr>
            <a:r>
              <a:rPr lang="en-US" sz="1500" dirty="0" smtClean="0">
                <a:solidFill>
                  <a:schemeClr val="accent4">
                    <a:lumMod val="50000"/>
                  </a:schemeClr>
                </a:solidFill>
              </a:rPr>
              <a:t>UART</a:t>
            </a:r>
          </a:p>
          <a:p>
            <a:pPr marL="174625" indent="-174625">
              <a:buFont typeface="Arial" panose="020B0604020202020204" pitchFamily="34" charset="0"/>
              <a:buChar char="•"/>
            </a:pPr>
            <a:r>
              <a:rPr lang="en-US" sz="1500" dirty="0" smtClean="0">
                <a:solidFill>
                  <a:schemeClr val="accent4">
                    <a:lumMod val="50000"/>
                  </a:schemeClr>
                </a:solidFill>
              </a:rPr>
              <a:t>USB-HID</a:t>
            </a:r>
          </a:p>
          <a:p>
            <a:pPr marL="174625" indent="-174625">
              <a:buFont typeface="Arial" panose="020B0604020202020204" pitchFamily="34" charset="0"/>
              <a:buChar char="•"/>
            </a:pPr>
            <a:r>
              <a:rPr lang="en-US" sz="1500" dirty="0" smtClean="0">
                <a:solidFill>
                  <a:schemeClr val="accent2"/>
                </a:solidFill>
              </a:rPr>
              <a:t>I2C Exampl</a:t>
            </a:r>
            <a:r>
              <a:rPr lang="en-US" sz="1500" dirty="0">
                <a:solidFill>
                  <a:schemeClr val="accent2"/>
                </a:solidFill>
              </a:rPr>
              <a:t>e</a:t>
            </a:r>
            <a:endParaRPr lang="en-US" sz="1500" dirty="0" smtClean="0">
              <a:solidFill>
                <a:schemeClr val="accent2"/>
              </a:solidFill>
            </a:endParaRPr>
          </a:p>
          <a:p>
            <a:pPr marL="174625" indent="-174625">
              <a:buFont typeface="Arial" panose="020B0604020202020204" pitchFamily="34" charset="0"/>
              <a:buChar char="•"/>
            </a:pPr>
            <a:r>
              <a:rPr lang="en-US" sz="1500" dirty="0" smtClean="0">
                <a:solidFill>
                  <a:schemeClr val="accent2"/>
                </a:solidFill>
              </a:rPr>
              <a:t>SPI Example</a:t>
            </a:r>
          </a:p>
          <a:p>
            <a:pPr marL="174625" indent="-174625">
              <a:buFont typeface="Arial" panose="020B0604020202020204" pitchFamily="34" charset="0"/>
              <a:buChar char="•"/>
            </a:pPr>
            <a:r>
              <a:rPr lang="en-US" sz="1500" dirty="0" smtClean="0">
                <a:solidFill>
                  <a:schemeClr val="accent2"/>
                </a:solidFill>
              </a:rPr>
              <a:t>CAN Example</a:t>
            </a:r>
            <a:endParaRPr lang="pl-PL" sz="1500" dirty="0">
              <a:solidFill>
                <a:schemeClr val="accent2"/>
              </a:solidFill>
            </a:endParaRPr>
          </a:p>
          <a:p>
            <a:pPr marL="274320" indent="-91440">
              <a:buFont typeface="Arial" panose="020B0604020202020204" pitchFamily="34" charset="0"/>
              <a:buChar char="•"/>
            </a:pPr>
            <a:endParaRPr lang="pl-PL" sz="1500" dirty="0">
              <a:solidFill>
                <a:schemeClr val="accent4">
                  <a:lumMod val="50000"/>
                </a:schemeClr>
              </a:solidFill>
            </a:endParaRPr>
          </a:p>
          <a:p>
            <a:endParaRPr lang="en-US" sz="1500" dirty="0" smtClean="0">
              <a:solidFill>
                <a:schemeClr val="accent4">
                  <a:lumMod val="50000"/>
                </a:schemeClr>
              </a:solidFill>
            </a:endParaRPr>
          </a:p>
        </p:txBody>
      </p:sp>
      <p:sp>
        <p:nvSpPr>
          <p:cNvPr id="5" name="TextBox 4"/>
          <p:cNvSpPr txBox="1"/>
          <p:nvPr/>
        </p:nvSpPr>
        <p:spPr>
          <a:xfrm>
            <a:off x="4346393" y="1066800"/>
            <a:ext cx="4024093" cy="2333767"/>
          </a:xfrm>
          <a:prstGeom prst="rect">
            <a:avLst/>
          </a:prstGeom>
          <a:noFill/>
        </p:spPr>
        <p:txBody>
          <a:bodyPr wrap="none" lIns="91440" tIns="45720" rIns="91440" rtlCol="0" anchor="t">
            <a:noAutofit/>
          </a:bodyPr>
          <a:lstStyle/>
          <a:p>
            <a:r>
              <a:rPr lang="en-US" sz="1600" b="1" u="sng" dirty="0" smtClean="0"/>
              <a:t>Host Tool Update</a:t>
            </a:r>
          </a:p>
          <a:p>
            <a:endParaRPr lang="en-US" sz="600" b="1" dirty="0" smtClean="0">
              <a:solidFill>
                <a:schemeClr val="accent2"/>
              </a:solidFill>
            </a:endParaRPr>
          </a:p>
          <a:p>
            <a:pPr marL="174625" indent="-174625">
              <a:buFont typeface="Arial" panose="020B0604020202020204" pitchFamily="34" charset="0"/>
              <a:buChar char="•"/>
            </a:pPr>
            <a:r>
              <a:rPr lang="pt-BR" sz="1500" dirty="0" smtClean="0">
                <a:solidFill>
                  <a:schemeClr val="accent4">
                    <a:lumMod val="50000"/>
                  </a:schemeClr>
                </a:solidFill>
              </a:rPr>
              <a:t>Command-line support Windows XP/7/8/8.1,</a:t>
            </a:r>
            <a:br>
              <a:rPr lang="pt-BR" sz="1500" dirty="0" smtClean="0">
                <a:solidFill>
                  <a:schemeClr val="accent4">
                    <a:lumMod val="50000"/>
                  </a:schemeClr>
                </a:solidFill>
              </a:rPr>
            </a:br>
            <a:r>
              <a:rPr lang="pt-BR" sz="1500" dirty="0" smtClean="0">
                <a:solidFill>
                  <a:schemeClr val="accent2"/>
                </a:solidFill>
              </a:rPr>
              <a:t>Mac OS and Linux</a:t>
            </a:r>
            <a:endParaRPr lang="pt-BR" sz="1500" dirty="0">
              <a:solidFill>
                <a:schemeClr val="accent2"/>
              </a:solidFill>
            </a:endParaRPr>
          </a:p>
          <a:p>
            <a:pPr marL="174625" indent="-174625">
              <a:buFont typeface="Arial" panose="020B0604020202020204" pitchFamily="34" charset="0"/>
              <a:buChar char="•"/>
            </a:pPr>
            <a:r>
              <a:rPr lang="pt-BR" sz="1500" dirty="0" smtClean="0">
                <a:solidFill>
                  <a:schemeClr val="accent4">
                    <a:lumMod val="50000"/>
                  </a:schemeClr>
                </a:solidFill>
              </a:rPr>
              <a:t>Enhanced GUI Tool</a:t>
            </a:r>
            <a:endParaRPr lang="pt-BR" sz="1500" dirty="0">
              <a:solidFill>
                <a:schemeClr val="accent4">
                  <a:lumMod val="50000"/>
                </a:schemeClr>
              </a:solidFill>
            </a:endParaRPr>
          </a:p>
          <a:p>
            <a:pPr marL="288925" indent="-109538"/>
            <a:endParaRPr lang="en-US" sz="1500" dirty="0" smtClean="0">
              <a:solidFill>
                <a:schemeClr val="accent4">
                  <a:lumMod val="50000"/>
                </a:schemeClr>
              </a:solidFill>
            </a:endParaRPr>
          </a:p>
        </p:txBody>
      </p:sp>
      <p:sp>
        <p:nvSpPr>
          <p:cNvPr id="8" name="TextBox 7"/>
          <p:cNvSpPr txBox="1"/>
          <p:nvPr/>
        </p:nvSpPr>
        <p:spPr>
          <a:xfrm>
            <a:off x="2351709" y="1066801"/>
            <a:ext cx="3309256" cy="2088108"/>
          </a:xfrm>
          <a:prstGeom prst="rect">
            <a:avLst/>
          </a:prstGeom>
          <a:noFill/>
          <a:ln w="12700">
            <a:solidFill>
              <a:schemeClr val="tx2"/>
            </a:solidFill>
          </a:ln>
          <a:effectLst>
            <a:softEdge rad="431800"/>
          </a:effectLst>
        </p:spPr>
        <p:txBody>
          <a:bodyPr wrap="none" lIns="91440" tIns="45720" rIns="91440" rtlCol="0" anchor="t">
            <a:noAutofit/>
          </a:bodyPr>
          <a:lstStyle/>
          <a:p>
            <a:r>
              <a:rPr lang="en-US" sz="1600" b="1" u="sng" dirty="0" smtClean="0"/>
              <a:t>Toolchain Project</a:t>
            </a:r>
          </a:p>
          <a:p>
            <a:endParaRPr lang="en-US" sz="600" dirty="0" smtClean="0">
              <a:solidFill>
                <a:schemeClr val="accent4">
                  <a:lumMod val="50000"/>
                </a:schemeClr>
              </a:solidFill>
            </a:endParaRPr>
          </a:p>
          <a:p>
            <a:pPr marL="174625" indent="-174625">
              <a:buFont typeface="Arial" panose="020B0604020202020204" pitchFamily="34" charset="0"/>
              <a:buChar char="•"/>
            </a:pPr>
            <a:r>
              <a:rPr lang="en-US" sz="1500" dirty="0" smtClean="0">
                <a:solidFill>
                  <a:schemeClr val="accent4">
                    <a:lumMod val="50000"/>
                  </a:schemeClr>
                </a:solidFill>
              </a:rPr>
              <a:t>IAR</a:t>
            </a:r>
          </a:p>
          <a:p>
            <a:pPr marL="174625" indent="-174625">
              <a:buFont typeface="Arial" panose="020B0604020202020204" pitchFamily="34" charset="0"/>
              <a:buChar char="•"/>
            </a:pPr>
            <a:r>
              <a:rPr lang="en-US" sz="1500" dirty="0" smtClean="0">
                <a:solidFill>
                  <a:schemeClr val="accent2"/>
                </a:solidFill>
              </a:rPr>
              <a:t>KDS</a:t>
            </a:r>
            <a:endParaRPr lang="pl-PL" sz="1500" dirty="0">
              <a:solidFill>
                <a:schemeClr val="accent2"/>
              </a:solidFill>
            </a:endParaRPr>
          </a:p>
          <a:p>
            <a:endParaRPr lang="en-US" sz="1500" dirty="0" smtClean="0">
              <a:solidFill>
                <a:schemeClr val="accent4">
                  <a:lumMod val="50000"/>
                </a:schemeClr>
              </a:solidFill>
            </a:endParaRPr>
          </a:p>
        </p:txBody>
      </p:sp>
      <p:sp>
        <p:nvSpPr>
          <p:cNvPr id="10" name="TextBox 9"/>
          <p:cNvSpPr txBox="1"/>
          <p:nvPr/>
        </p:nvSpPr>
        <p:spPr>
          <a:xfrm>
            <a:off x="228600" y="3291435"/>
            <a:ext cx="7276832" cy="3648196"/>
          </a:xfrm>
          <a:prstGeom prst="rect">
            <a:avLst/>
          </a:prstGeom>
          <a:noFill/>
          <a:ln w="12700">
            <a:solidFill>
              <a:schemeClr val="tx2"/>
            </a:solidFill>
          </a:ln>
          <a:effectLst>
            <a:softEdge rad="431800"/>
          </a:effectLst>
        </p:spPr>
        <p:txBody>
          <a:bodyPr wrap="none" lIns="91440" tIns="45720" rIns="91440" rtlCol="0" anchor="t">
            <a:noAutofit/>
          </a:bodyPr>
          <a:lstStyle/>
          <a:p>
            <a:r>
              <a:rPr lang="en-US" sz="1600" b="1" u="sng" dirty="0" smtClean="0"/>
              <a:t>New Devices Support*</a:t>
            </a:r>
          </a:p>
          <a:p>
            <a:endParaRPr lang="pl-PL" sz="600" dirty="0"/>
          </a:p>
          <a:p>
            <a:pPr marL="174625" indent="-174625">
              <a:lnSpc>
                <a:spcPct val="107000"/>
              </a:lnSpc>
              <a:spcBef>
                <a:spcPts val="0"/>
              </a:spcBef>
              <a:spcAft>
                <a:spcPts val="0"/>
              </a:spcAft>
              <a:buFont typeface="Arial" panose="020B0604020202020204" pitchFamily="34" charset="0"/>
              <a:buChar char="•"/>
            </a:pPr>
            <a:r>
              <a:rPr lang="en-US" sz="1500" dirty="0" smtClean="0">
                <a:solidFill>
                  <a:schemeClr val="accent2"/>
                </a:solidFill>
              </a:rPr>
              <a:t>K26F</a:t>
            </a:r>
            <a:r>
              <a:rPr lang="en-US" sz="1500" dirty="0">
                <a:solidFill>
                  <a:schemeClr val="accent2"/>
                </a:solidFill>
              </a:rPr>
              <a:t>, </a:t>
            </a:r>
            <a:r>
              <a:rPr lang="en-US" sz="1500" dirty="0" smtClean="0">
                <a:solidFill>
                  <a:schemeClr val="accent2"/>
                </a:solidFill>
              </a:rPr>
              <a:t>K65F </a:t>
            </a:r>
            <a:r>
              <a:rPr lang="en-US" sz="1500" dirty="0">
                <a:solidFill>
                  <a:schemeClr val="accent2"/>
                </a:solidFill>
              </a:rPr>
              <a:t>and </a:t>
            </a:r>
            <a:r>
              <a:rPr lang="en-US" sz="1500" dirty="0" smtClean="0">
                <a:solidFill>
                  <a:schemeClr val="accent2"/>
                </a:solidFill>
              </a:rPr>
              <a:t>K66F </a:t>
            </a:r>
            <a:r>
              <a:rPr lang="en-US" sz="1500" dirty="0" smtClean="0"/>
              <a:t>MCUs </a:t>
            </a:r>
            <a:r>
              <a:rPr lang="en-US" sz="1500" dirty="0"/>
              <a:t>via the </a:t>
            </a:r>
            <a:r>
              <a:rPr lang="en-US" sz="1500" dirty="0" smtClean="0">
                <a:solidFill>
                  <a:schemeClr val="accent2"/>
                </a:solidFill>
              </a:rPr>
              <a:t>TWR-K65F180M</a:t>
            </a:r>
            <a:endParaRPr lang="en-US" sz="1500" dirty="0">
              <a:solidFill>
                <a:schemeClr val="accent2"/>
              </a:solidFill>
            </a:endParaRPr>
          </a:p>
          <a:p>
            <a:pPr marL="174625" indent="-174625">
              <a:lnSpc>
                <a:spcPct val="107000"/>
              </a:lnSpc>
              <a:spcBef>
                <a:spcPts val="0"/>
              </a:spcBef>
              <a:spcAft>
                <a:spcPts val="0"/>
              </a:spcAft>
              <a:buFont typeface="Arial" panose="020B0604020202020204" pitchFamily="34" charset="0"/>
              <a:buChar char="•"/>
            </a:pPr>
            <a:r>
              <a:rPr lang="en-US" sz="1500" dirty="0" smtClean="0">
                <a:solidFill>
                  <a:schemeClr val="accent2"/>
                </a:solidFill>
              </a:rPr>
              <a:t>K24F 120MHz 256KB flash </a:t>
            </a:r>
            <a:r>
              <a:rPr lang="en-US" sz="1500" dirty="0" smtClean="0"/>
              <a:t>MCUs </a:t>
            </a:r>
            <a:r>
              <a:rPr lang="en-US" sz="1500" dirty="0"/>
              <a:t>via the </a:t>
            </a:r>
            <a:r>
              <a:rPr lang="en-US" sz="1500" dirty="0" smtClean="0">
                <a:solidFill>
                  <a:schemeClr val="accent2"/>
                </a:solidFill>
              </a:rPr>
              <a:t>TWR-K24F120M</a:t>
            </a:r>
            <a:endParaRPr lang="en-US" sz="1500" dirty="0">
              <a:solidFill>
                <a:schemeClr val="accent2"/>
              </a:solidFill>
            </a:endParaRPr>
          </a:p>
          <a:p>
            <a:pPr marL="174625" indent="-174625">
              <a:lnSpc>
                <a:spcPct val="107000"/>
              </a:lnSpc>
              <a:spcBef>
                <a:spcPts val="0"/>
              </a:spcBef>
              <a:spcAft>
                <a:spcPts val="0"/>
              </a:spcAft>
              <a:buFont typeface="Arial" panose="020B0604020202020204" pitchFamily="34" charset="0"/>
              <a:buChar char="•"/>
            </a:pPr>
            <a:r>
              <a:rPr lang="en-US" sz="1500" dirty="0" smtClean="0">
                <a:solidFill>
                  <a:schemeClr val="accent2"/>
                </a:solidFill>
                <a:latin typeface="+mn-lt"/>
              </a:rPr>
              <a:t>KV11Z</a:t>
            </a:r>
            <a:r>
              <a:rPr lang="en-US" sz="1500" dirty="0" smtClean="0">
                <a:solidFill>
                  <a:srgbClr val="F45914"/>
                </a:solidFill>
                <a:latin typeface="+mn-lt"/>
              </a:rPr>
              <a:t> </a:t>
            </a:r>
            <a:r>
              <a:rPr lang="en-US" sz="1500" dirty="0" smtClean="0">
                <a:solidFill>
                  <a:srgbClr val="000000"/>
                </a:solidFill>
                <a:latin typeface="+mn-lt"/>
              </a:rPr>
              <a:t>MCUs </a:t>
            </a:r>
            <a:r>
              <a:rPr lang="en-US" sz="1500" dirty="0">
                <a:solidFill>
                  <a:srgbClr val="000000"/>
                </a:solidFill>
                <a:latin typeface="+mn-lt"/>
              </a:rPr>
              <a:t>via the </a:t>
            </a:r>
            <a:r>
              <a:rPr lang="en-US" sz="1500" dirty="0" smtClean="0">
                <a:solidFill>
                  <a:schemeClr val="accent2"/>
                </a:solidFill>
                <a:latin typeface="+mn-lt"/>
              </a:rPr>
              <a:t>FRDM-KV11Z</a:t>
            </a:r>
            <a:r>
              <a:rPr lang="en-US" sz="1500" dirty="0" smtClean="0">
                <a:solidFill>
                  <a:srgbClr val="F45914"/>
                </a:solidFill>
                <a:latin typeface="+mn-lt"/>
              </a:rPr>
              <a:t> </a:t>
            </a:r>
            <a:r>
              <a:rPr lang="en-US" sz="1500" dirty="0" smtClean="0">
                <a:solidFill>
                  <a:srgbClr val="000000"/>
                </a:solidFill>
                <a:latin typeface="+mn-lt"/>
              </a:rPr>
              <a:t>and </a:t>
            </a:r>
            <a:r>
              <a:rPr lang="en-US" sz="1500" dirty="0" smtClean="0">
                <a:solidFill>
                  <a:schemeClr val="accent2"/>
                </a:solidFill>
                <a:latin typeface="+mn-lt"/>
              </a:rPr>
              <a:t>TWR-KV11Z128M</a:t>
            </a:r>
          </a:p>
          <a:p>
            <a:pPr marL="174625" indent="-174625">
              <a:lnSpc>
                <a:spcPct val="107000"/>
              </a:lnSpc>
              <a:spcBef>
                <a:spcPts val="0"/>
              </a:spcBef>
              <a:spcAft>
                <a:spcPts val="0"/>
              </a:spcAft>
              <a:buFont typeface="Arial" panose="020B0604020202020204" pitchFamily="34" charset="0"/>
              <a:buChar char="•"/>
            </a:pPr>
            <a:r>
              <a:rPr lang="en-US" sz="1500" dirty="0" smtClean="0">
                <a:solidFill>
                  <a:schemeClr val="accent2"/>
                </a:solidFill>
              </a:rPr>
              <a:t>KV31Z</a:t>
            </a:r>
            <a:r>
              <a:rPr lang="en-US" sz="1500" dirty="0" smtClean="0">
                <a:solidFill>
                  <a:srgbClr val="F45914"/>
                </a:solidFill>
              </a:rPr>
              <a:t> </a:t>
            </a:r>
            <a:r>
              <a:rPr lang="en-US" sz="1500" dirty="0">
                <a:solidFill>
                  <a:srgbClr val="000000"/>
                </a:solidFill>
              </a:rPr>
              <a:t>MCUs via </a:t>
            </a:r>
            <a:r>
              <a:rPr lang="en-US" sz="1500" dirty="0" smtClean="0">
                <a:solidFill>
                  <a:srgbClr val="000000"/>
                </a:solidFill>
              </a:rPr>
              <a:t>the </a:t>
            </a:r>
            <a:r>
              <a:rPr lang="en-US" sz="1500" dirty="0" smtClean="0">
                <a:solidFill>
                  <a:schemeClr val="accent2"/>
                </a:solidFill>
              </a:rPr>
              <a:t>TWR-KV31F120M</a:t>
            </a:r>
            <a:endParaRPr lang="en-US" sz="1500" dirty="0">
              <a:solidFill>
                <a:schemeClr val="accent2"/>
              </a:solidFill>
            </a:endParaRPr>
          </a:p>
          <a:p>
            <a:pPr marL="174625" indent="-174625">
              <a:lnSpc>
                <a:spcPct val="107000"/>
              </a:lnSpc>
              <a:spcBef>
                <a:spcPts val="0"/>
              </a:spcBef>
              <a:spcAft>
                <a:spcPts val="0"/>
              </a:spcAft>
              <a:buFont typeface="Arial" panose="020B0604020202020204" pitchFamily="34" charset="0"/>
              <a:buChar char="•"/>
            </a:pPr>
            <a:r>
              <a:rPr lang="en-US" sz="1500" dirty="0" smtClean="0">
                <a:solidFill>
                  <a:schemeClr val="accent2"/>
                </a:solidFill>
              </a:rPr>
              <a:t>KV40Z, KV43Z, KV44Z and KV46Z </a:t>
            </a:r>
            <a:r>
              <a:rPr lang="en-US" sz="1500" dirty="0" smtClean="0">
                <a:solidFill>
                  <a:srgbClr val="000000"/>
                </a:solidFill>
              </a:rPr>
              <a:t>MCUs </a:t>
            </a:r>
            <a:r>
              <a:rPr lang="en-US" sz="1500" dirty="0">
                <a:solidFill>
                  <a:srgbClr val="000000"/>
                </a:solidFill>
              </a:rPr>
              <a:t>via the </a:t>
            </a:r>
            <a:r>
              <a:rPr lang="en-US" sz="1500" dirty="0" smtClean="0">
                <a:solidFill>
                  <a:schemeClr val="accent2"/>
                </a:solidFill>
              </a:rPr>
              <a:t>TWR-KV46F150M</a:t>
            </a:r>
            <a:endParaRPr lang="en-US" sz="1500" dirty="0">
              <a:solidFill>
                <a:schemeClr val="accent2"/>
              </a:solidFill>
            </a:endParaRPr>
          </a:p>
          <a:p>
            <a:pPr marL="731520" lvl="1" indent="-91440">
              <a:lnSpc>
                <a:spcPct val="107000"/>
              </a:lnSpc>
              <a:spcBef>
                <a:spcPts val="0"/>
              </a:spcBef>
              <a:spcAft>
                <a:spcPts val="0"/>
              </a:spcAft>
              <a:buFont typeface="Arial" panose="020B0604020202020204" pitchFamily="34" charset="0"/>
              <a:buChar char="•"/>
            </a:pPr>
            <a:endParaRPr lang="en-US" sz="1500" dirty="0" smtClean="0">
              <a:solidFill>
                <a:srgbClr val="F45914"/>
              </a:solidFill>
              <a:latin typeface="+mn-lt"/>
            </a:endParaRPr>
          </a:p>
          <a:p>
            <a:pPr marL="640080" lvl="1">
              <a:lnSpc>
                <a:spcPct val="107000"/>
              </a:lnSpc>
              <a:spcBef>
                <a:spcPts val="0"/>
              </a:spcBef>
              <a:spcAft>
                <a:spcPts val="0"/>
              </a:spcAft>
            </a:pPr>
            <a:endParaRPr lang="en-US" sz="1500" dirty="0">
              <a:latin typeface="+mn-lt"/>
            </a:endParaRPr>
          </a:p>
        </p:txBody>
      </p:sp>
      <p:sp>
        <p:nvSpPr>
          <p:cNvPr id="7" name="TextBox 6"/>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R</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25978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Supported Devices</a:t>
            </a:r>
          </a:p>
        </p:txBody>
      </p:sp>
      <p:sp>
        <p:nvSpPr>
          <p:cNvPr id="3" name="Text Placeholder 2"/>
          <p:cNvSpPr>
            <a:spLocks noGrp="1"/>
          </p:cNvSpPr>
          <p:nvPr>
            <p:ph type="body" sz="quarter" idx="10"/>
          </p:nvPr>
        </p:nvSpPr>
        <p:spPr>
          <a:xfrm>
            <a:off x="224642" y="1074189"/>
            <a:ext cx="8747266" cy="5098011"/>
          </a:xfrm>
        </p:spPr>
        <p:txBody>
          <a:bodyPr>
            <a:normAutofit fontScale="77500" lnSpcReduction="20000"/>
          </a:bodyPr>
          <a:lstStyle/>
          <a:p>
            <a:r>
              <a:rPr lang="en-US" u="sng" dirty="0"/>
              <a:t>Flash-resident </a:t>
            </a:r>
            <a:r>
              <a:rPr lang="en-US" u="sng" dirty="0" err="1"/>
              <a:t>Bootloader</a:t>
            </a:r>
            <a:r>
              <a:rPr lang="en-US" u="sng" dirty="0"/>
              <a:t> Project/Source Code</a:t>
            </a:r>
          </a:p>
          <a:p>
            <a:pPr lvl="1"/>
            <a:r>
              <a:rPr lang="en-US" dirty="0">
                <a:solidFill>
                  <a:schemeClr val="accent2"/>
                </a:solidFill>
              </a:rPr>
              <a:t>K24F, K63F </a:t>
            </a:r>
            <a:r>
              <a:rPr lang="en-US" dirty="0">
                <a:solidFill>
                  <a:schemeClr val="tx1"/>
                </a:solidFill>
              </a:rPr>
              <a:t>and</a:t>
            </a:r>
            <a:r>
              <a:rPr lang="en-US" dirty="0">
                <a:solidFill>
                  <a:schemeClr val="accent2"/>
                </a:solidFill>
              </a:rPr>
              <a:t> K64F </a:t>
            </a:r>
            <a:r>
              <a:rPr lang="en-US" dirty="0">
                <a:solidFill>
                  <a:schemeClr val="tx1"/>
                </a:solidFill>
              </a:rPr>
              <a:t>MCUs via the </a:t>
            </a:r>
            <a:r>
              <a:rPr lang="en-US" dirty="0">
                <a:solidFill>
                  <a:schemeClr val="accent2"/>
                </a:solidFill>
              </a:rPr>
              <a:t>FRDM-K64F </a:t>
            </a:r>
            <a:r>
              <a:rPr lang="en-US" dirty="0">
                <a:solidFill>
                  <a:schemeClr val="tx1"/>
                </a:solidFill>
              </a:rPr>
              <a:t>and</a:t>
            </a:r>
            <a:r>
              <a:rPr lang="en-US" dirty="0">
                <a:solidFill>
                  <a:schemeClr val="accent2"/>
                </a:solidFill>
              </a:rPr>
              <a:t> TWR-K64F120M</a:t>
            </a:r>
          </a:p>
          <a:p>
            <a:pPr lvl="1"/>
            <a:r>
              <a:rPr lang="en-US" dirty="0">
                <a:solidFill>
                  <a:schemeClr val="accent2"/>
                </a:solidFill>
              </a:rPr>
              <a:t>K22F 100MHz/120MHz </a:t>
            </a:r>
            <a:r>
              <a:rPr lang="en-US" dirty="0">
                <a:solidFill>
                  <a:schemeClr val="tx1"/>
                </a:solidFill>
              </a:rPr>
              <a:t>and</a:t>
            </a:r>
            <a:r>
              <a:rPr lang="en-US" dirty="0">
                <a:solidFill>
                  <a:schemeClr val="accent2"/>
                </a:solidFill>
              </a:rPr>
              <a:t> K02F MCUs </a:t>
            </a:r>
            <a:r>
              <a:rPr lang="en-US" dirty="0">
                <a:solidFill>
                  <a:schemeClr val="tx1"/>
                </a:solidFill>
              </a:rPr>
              <a:t>via the </a:t>
            </a:r>
            <a:r>
              <a:rPr lang="en-US" dirty="0">
                <a:solidFill>
                  <a:schemeClr val="accent2"/>
                </a:solidFill>
              </a:rPr>
              <a:t>FRDM-K22F </a:t>
            </a:r>
            <a:r>
              <a:rPr lang="en-US" dirty="0">
                <a:solidFill>
                  <a:schemeClr val="tx1"/>
                </a:solidFill>
              </a:rPr>
              <a:t>and</a:t>
            </a:r>
            <a:r>
              <a:rPr lang="en-US" dirty="0">
                <a:solidFill>
                  <a:schemeClr val="accent2"/>
                </a:solidFill>
              </a:rPr>
              <a:t> TWR-K22F120M</a:t>
            </a:r>
          </a:p>
          <a:p>
            <a:pPr lvl="1"/>
            <a:r>
              <a:rPr lang="en-US" dirty="0">
                <a:solidFill>
                  <a:schemeClr val="accent2"/>
                </a:solidFill>
              </a:rPr>
              <a:t>KL25Z MCUs </a:t>
            </a:r>
            <a:r>
              <a:rPr lang="en-US" dirty="0">
                <a:solidFill>
                  <a:schemeClr val="tx1"/>
                </a:solidFill>
              </a:rPr>
              <a:t>via the </a:t>
            </a:r>
            <a:r>
              <a:rPr lang="en-US" dirty="0">
                <a:solidFill>
                  <a:schemeClr val="accent2"/>
                </a:solidFill>
              </a:rPr>
              <a:t>FRDM-KL25Z </a:t>
            </a:r>
            <a:r>
              <a:rPr lang="en-US" dirty="0">
                <a:solidFill>
                  <a:schemeClr val="tx1"/>
                </a:solidFill>
              </a:rPr>
              <a:t>and</a:t>
            </a:r>
            <a:r>
              <a:rPr lang="en-US" dirty="0">
                <a:solidFill>
                  <a:schemeClr val="accent2"/>
                </a:solidFill>
              </a:rPr>
              <a:t> TWR-KL25Z48M</a:t>
            </a:r>
          </a:p>
          <a:p>
            <a:pPr lvl="1"/>
            <a:r>
              <a:rPr lang="en-US" dirty="0">
                <a:solidFill>
                  <a:schemeClr val="accent2"/>
                </a:solidFill>
              </a:rPr>
              <a:t>K26F, K65F </a:t>
            </a:r>
            <a:r>
              <a:rPr lang="en-US" dirty="0">
                <a:solidFill>
                  <a:schemeClr val="tx1"/>
                </a:solidFill>
              </a:rPr>
              <a:t>and</a:t>
            </a:r>
            <a:r>
              <a:rPr lang="en-US" dirty="0">
                <a:solidFill>
                  <a:schemeClr val="accent2"/>
                </a:solidFill>
              </a:rPr>
              <a:t> K66F MCUs </a:t>
            </a:r>
            <a:r>
              <a:rPr lang="en-US" dirty="0">
                <a:solidFill>
                  <a:schemeClr val="tx1"/>
                </a:solidFill>
              </a:rPr>
              <a:t>via the </a:t>
            </a:r>
            <a:r>
              <a:rPr lang="en-US" dirty="0">
                <a:solidFill>
                  <a:schemeClr val="accent2"/>
                </a:solidFill>
              </a:rPr>
              <a:t>TWR-K65F180M</a:t>
            </a:r>
          </a:p>
          <a:p>
            <a:pPr lvl="1"/>
            <a:r>
              <a:rPr lang="en-US" dirty="0">
                <a:solidFill>
                  <a:schemeClr val="accent2"/>
                </a:solidFill>
              </a:rPr>
              <a:t>K24F 120MHz 256KB flash MCUs </a:t>
            </a:r>
            <a:r>
              <a:rPr lang="en-US" dirty="0">
                <a:solidFill>
                  <a:schemeClr val="tx1"/>
                </a:solidFill>
              </a:rPr>
              <a:t>via the </a:t>
            </a:r>
            <a:r>
              <a:rPr lang="en-US" dirty="0">
                <a:solidFill>
                  <a:schemeClr val="accent2"/>
                </a:solidFill>
              </a:rPr>
              <a:t>TWR-K24F120M</a:t>
            </a:r>
          </a:p>
          <a:p>
            <a:pPr lvl="1"/>
            <a:r>
              <a:rPr lang="en-US" dirty="0">
                <a:solidFill>
                  <a:schemeClr val="accent2"/>
                </a:solidFill>
              </a:rPr>
              <a:t>KV11Z </a:t>
            </a:r>
            <a:r>
              <a:rPr lang="en-US" dirty="0">
                <a:solidFill>
                  <a:schemeClr val="tx1"/>
                </a:solidFill>
              </a:rPr>
              <a:t>MCUs via the </a:t>
            </a:r>
            <a:r>
              <a:rPr lang="en-US" dirty="0">
                <a:solidFill>
                  <a:schemeClr val="accent2"/>
                </a:solidFill>
              </a:rPr>
              <a:t>FRDM-KV11Z </a:t>
            </a:r>
            <a:r>
              <a:rPr lang="en-US" dirty="0">
                <a:solidFill>
                  <a:schemeClr val="tx1"/>
                </a:solidFill>
              </a:rPr>
              <a:t>and</a:t>
            </a:r>
            <a:r>
              <a:rPr lang="en-US" dirty="0">
                <a:solidFill>
                  <a:schemeClr val="accent2"/>
                </a:solidFill>
              </a:rPr>
              <a:t> TWR-KV11Z128M</a:t>
            </a:r>
          </a:p>
          <a:p>
            <a:pPr lvl="1"/>
            <a:r>
              <a:rPr lang="en-US" dirty="0">
                <a:solidFill>
                  <a:schemeClr val="accent2"/>
                </a:solidFill>
              </a:rPr>
              <a:t>KV31Z </a:t>
            </a:r>
            <a:r>
              <a:rPr lang="en-US" dirty="0">
                <a:solidFill>
                  <a:schemeClr val="tx1"/>
                </a:solidFill>
              </a:rPr>
              <a:t>MCUs via the </a:t>
            </a:r>
            <a:r>
              <a:rPr lang="en-US" dirty="0">
                <a:solidFill>
                  <a:schemeClr val="accent2"/>
                </a:solidFill>
              </a:rPr>
              <a:t>TWR-KV31F120M</a:t>
            </a:r>
          </a:p>
          <a:p>
            <a:pPr lvl="1"/>
            <a:r>
              <a:rPr lang="en-US" dirty="0">
                <a:solidFill>
                  <a:schemeClr val="accent2"/>
                </a:solidFill>
              </a:rPr>
              <a:t>KV40Z, KV43Z, KV44Z and KV46Z MCUs via the TWR-KV46F150M</a:t>
            </a:r>
          </a:p>
          <a:p>
            <a:endParaRPr lang="en-US" dirty="0"/>
          </a:p>
          <a:p>
            <a:r>
              <a:rPr lang="en-US" u="sng" dirty="0"/>
              <a:t>ROM </a:t>
            </a:r>
            <a:r>
              <a:rPr lang="en-US" u="sng" dirty="0" err="1"/>
              <a:t>Bootloader</a:t>
            </a:r>
            <a:r>
              <a:rPr lang="en-US" u="sng" dirty="0"/>
              <a:t> </a:t>
            </a:r>
          </a:p>
          <a:p>
            <a:pPr lvl="1"/>
            <a:r>
              <a:rPr lang="en-US" dirty="0"/>
              <a:t>KL03Z, KL13Z and KL33Z MCUs </a:t>
            </a:r>
          </a:p>
          <a:p>
            <a:pPr lvl="1"/>
            <a:r>
              <a:rPr lang="en-US" dirty="0"/>
              <a:t>KL17Z, KL27Z and KL43Z MCUs</a:t>
            </a:r>
          </a:p>
          <a:p>
            <a:endParaRPr lang="en-US" dirty="0"/>
          </a:p>
          <a:p>
            <a:r>
              <a:rPr lang="en-US" u="sng" dirty="0" err="1"/>
              <a:t>Flashloader</a:t>
            </a:r>
            <a:endParaRPr lang="en-US" u="sng" dirty="0"/>
          </a:p>
          <a:p>
            <a:pPr lvl="1"/>
            <a:r>
              <a:rPr lang="en-US" dirty="0"/>
              <a:t>K02F and K22F 100MHz/120MHz MCUs, </a:t>
            </a:r>
          </a:p>
          <a:p>
            <a:pPr lvl="1"/>
            <a:r>
              <a:rPr lang="en-US" dirty="0"/>
              <a:t>K24F 256KB flash MCUs</a:t>
            </a:r>
          </a:p>
          <a:p>
            <a:pPr lvl="1"/>
            <a:r>
              <a:rPr lang="en-US" dirty="0"/>
              <a:t>K26F, K65F and K66F MCUs</a:t>
            </a:r>
          </a:p>
          <a:p>
            <a:pPr lvl="1"/>
            <a:r>
              <a:rPr lang="en-US" dirty="0"/>
              <a:t>KV30, KV31 MCUs</a:t>
            </a:r>
          </a:p>
          <a:p>
            <a:endParaRPr lang="en-US" dirty="0"/>
          </a:p>
        </p:txBody>
      </p:sp>
      <p:sp>
        <p:nvSpPr>
          <p:cNvPr id="4" name="TextBox 3"/>
          <p:cNvSpPr txBox="1"/>
          <p:nvPr/>
        </p:nvSpPr>
        <p:spPr>
          <a:xfrm>
            <a:off x="8686800" y="76200"/>
            <a:ext cx="533400" cy="333375"/>
          </a:xfrm>
          <a:prstGeom prst="rect">
            <a:avLst/>
          </a:prstGeom>
          <a:noFill/>
        </p:spPr>
        <p:txBody>
          <a:bodyPr wrap="square" lIns="91440" tIns="45720" rIns="91440" rtlCol="0" anchor="t">
            <a:noAutofit/>
          </a:bodyPr>
          <a:lstStyle/>
          <a:p>
            <a:r>
              <a:rPr lang="en-US" sz="1600" dirty="0" smtClean="0">
                <a:solidFill>
                  <a:schemeClr val="accent4">
                    <a:lumMod val="50000"/>
                  </a:schemeClr>
                </a:solidFill>
                <a:latin typeface="Times New Roman" panose="02020603050405020304" pitchFamily="18" charset="0"/>
                <a:cs typeface="Times New Roman" panose="02020603050405020304" pitchFamily="18" charset="0"/>
              </a:rPr>
              <a:t>R</a:t>
            </a:r>
            <a:endParaRPr lang="en-US" sz="1600" dirty="0" smtClean="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69943"/>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Freescale PowerPoint Template&amp;quot;&quot;/&gt;&lt;property id=&quot;20307&quot; value=&quot;257&quot;/&gt;&lt;/object&gt;&lt;object type=&quot;3&quot; unique_id=&quot;10005&quot;&gt;&lt;property id=&quot;20148&quot; value=&quot;5&quot;/&gt;&lt;property id=&quot;20300&quot; value=&quot;Slide 2 - &amp;quot;Sample Slide: Text Only&amp;quot;&quot;/&gt;&lt;property id=&quot;20307&quot; value=&quot;260&quot;/&gt;&lt;/object&gt;&lt;object type=&quot;3&quot; unique_id=&quot;10006&quot;&gt;&lt;property id=&quot;20148&quot; value=&quot;5&quot;/&gt;&lt;property id=&quot;20300&quot; value=&quot;Slide 3 - &amp;quot;Sample Slide: Text + 1 Graphic&amp;quot;&quot;/&gt;&lt;property id=&quot;20307&quot; value=&quot;264&quot;/&gt;&lt;/object&gt;&lt;object type=&quot;3&quot; unique_id=&quot;10007&quot;&gt;&lt;property id=&quot;20148&quot; value=&quot;5&quot;/&gt;&lt;property id=&quot;20300&quot; value=&quot;Slide 4 - &amp;quot;Sample Slide: Text + 1 Graphic&amp;quot;&quot;/&gt;&lt;property id=&quot;20307&quot; value=&quot;265&quot;/&gt;&lt;/object&gt;&lt;object type=&quot;3&quot; unique_id=&quot;10008&quot;&gt;&lt;property id=&quot;20148&quot; value=&quot;5&quot;/&gt;&lt;property id=&quot;20300&quot; value=&quot;Slide 5 - &amp;quot;Sample Slide: Text + 2 Graphics&amp;quot;&quot;/&gt;&lt;property id=&quot;20307&quot; value=&quot;266&quot;/&gt;&lt;/object&gt;&lt;object type=&quot;3&quot; unique_id=&quot;10009&quot;&gt;&lt;property id=&quot;20148&quot; value=&quot;5&quot;/&gt;&lt;property id=&quot;20300&quot; value=&quot;Slide 6 - &amp;quot;Sample Slide: Text + 2 Graphics&amp;quot;&quot;/&gt;&lt;property id=&quot;20307&quot; value=&quot;267&quot;/&gt;&lt;/object&gt;&lt;object type=&quot;3&quot; unique_id=&quot;10010&quot;&gt;&lt;property id=&quot;20148&quot; value=&quot;5&quot;/&gt;&lt;property id=&quot;20300&quot; value=&quot;Slide 7 - &amp;quot;Sample Slide: Text + 3 Graphics&amp;quot;&quot;/&gt;&lt;property id=&quot;20307&quot; value=&quot;268&quot;/&gt;&lt;/object&gt;&lt;object type=&quot;3&quot; unique_id=&quot;10011&quot;&gt;&lt;property id=&quot;20148&quot; value=&quot;5&quot;/&gt;&lt;property id=&quot;20300&quot; value=&quot;Slide 8 - &amp;quot;Sample Slide: Text + 3 Graphics&amp;quot;&quot;/&gt;&lt;property id=&quot;20307&quot; value=&quot;269&quot;/&gt;&lt;/object&gt;&lt;object type=&quot;3&quot; unique_id=&quot;10012&quot;&gt;&lt;property id=&quot;20148&quot; value=&quot;5&quot;/&gt;&lt;property id=&quot;20300&quot; value=&quot;Slide 9 - &amp;quot;Sample Slide: Text and Logos&amp;quot;&quot;/&gt;&lt;property id=&quot;20307&quot; value=&quot;270&quot;/&gt;&lt;/object&gt;&lt;object type=&quot;3&quot; unique_id=&quot;10013&quot;&gt;&lt;property id=&quot;20148&quot; value=&quot;5&quot;/&gt;&lt;property id=&quot;20300&quot; value=&quot;Slide 10 - &amp;quot;Sample Slide: Text and Logos&amp;quot;&quot;/&gt;&lt;property id=&quot;20307&quot; value=&quot;271&quot;/&gt;&lt;/object&gt;&lt;object type=&quot;3&quot; unique_id=&quot;10014&quot;&gt;&lt;property id=&quot;20148&quot; value=&quot;5&quot;/&gt;&lt;property id=&quot;20300&quot; value=&quot;Slide 11 - &amp;quot;Sample Slide: Bar Graph&amp;quot;&quot;/&gt;&lt;property id=&quot;20307&quot; value=&quot;276&quot;/&gt;&lt;/object&gt;&lt;object type=&quot;3&quot; unique_id=&quot;10015&quot;&gt;&lt;property id=&quot;20148&quot; value=&quot;5&quot;/&gt;&lt;property id=&quot;20300&quot; value=&quot;Slide 12 - &amp;quot;Sample Slide: Bar Graph Quadrant&amp;quot;&quot;/&gt;&lt;property id=&quot;20307&quot; value=&quot;296&quot;/&gt;&lt;/object&gt;&lt;object type=&quot;3&quot; unique_id=&quot;10016&quot;&gt;&lt;property id=&quot;20148&quot; value=&quot;5&quot;/&gt;&lt;property id=&quot;20300&quot; value=&quot;Slide 13 - &amp;quot;Sample Slide: Pie Graph&amp;quot;&quot;/&gt;&lt;property id=&quot;20307&quot; value=&quot;277&quot;/&gt;&lt;/object&gt;&lt;object type=&quot;3&quot; unique_id=&quot;10017&quot;&gt;&lt;property id=&quot;20148&quot; value=&quot;5&quot;/&gt;&lt;property id=&quot;20300&quot; value=&quot;Slide 14 - &amp;quot;Sample Slide: Line Graph Quadrant&amp;quot;&quot;/&gt;&lt;property id=&quot;20307&quot; value=&quot;278&quot;/&gt;&lt;/object&gt;&lt;object type=&quot;3&quot; unique_id=&quot;10018&quot;&gt;&lt;property id=&quot;20148&quot; value=&quot;5&quot;/&gt;&lt;property id=&quot;20300&quot; value=&quot;Slide 15 - &amp;quot;Sample Slide: Line Graph&amp;quot;&quot;/&gt;&lt;property id=&quot;20307&quot; value=&quot;297&quot;/&gt;&lt;/object&gt;&lt;object type=&quot;3&quot; unique_id=&quot;10019&quot;&gt;&lt;property id=&quot;20148&quot; value=&quot;5&quot;/&gt;&lt;property id=&quot;20300&quot; value=&quot;Slide 16 - &amp;quot;Sample Slide: Diagram Slide&amp;quot;&quot;/&gt;&lt;property id=&quot;20307&quot; value=&quot;283&quot;/&gt;&lt;/object&gt;&lt;object type=&quot;3&quot; unique_id=&quot;10020&quot;&gt;&lt;property id=&quot;20148&quot; value=&quot;5&quot;/&gt;&lt;property id=&quot;20300&quot; value=&quot;Slide 17&quot;/&gt;&lt;property id=&quot;20307&quot; value=&quot;287&quot;/&gt;&lt;/object&gt;&lt;object type=&quot;3&quot; unique_id=&quot;10021&quot;&gt;&lt;property id=&quot;20148&quot; value=&quot;5&quot;/&gt;&lt;property id=&quot;20300&quot; value=&quot;Slide 18 - &amp;quot;Sample Slide: Text Treatments&amp;quot;&quot;/&gt;&lt;property id=&quot;20307&quot; value=&quot;289&quot;/&gt;&lt;/object&gt;&lt;object type=&quot;3&quot; unique_id=&quot;10022&quot;&gt;&lt;property id=&quot;20148&quot; value=&quot;5&quot;/&gt;&lt;property id=&quot;20300&quot; value=&quot;Slide 19 - &amp;quot;Sample Slide: Timeline&amp;quot;&quot;/&gt;&lt;property id=&quot;20307&quot; value=&quot;290&quot;/&gt;&lt;/object&gt;&lt;object type=&quot;3&quot; unique_id=&quot;10023&quot;&gt;&lt;property id=&quot;20148&quot; value=&quot;5&quot;/&gt;&lt;property id=&quot;20300&quot; value=&quot;Slide 20 - &amp;quot;Sample Slide: Timeline 2&amp;quot;&quot;/&gt;&lt;property id=&quot;20307&quot; value=&quot;294&quot;/&gt;&lt;/object&gt;&lt;object type=&quot;3&quot; unique_id=&quot;10024&quot;&gt;&lt;property id=&quot;20148&quot; value=&quot;5&quot;/&gt;&lt;property id=&quot;20300&quot; value=&quot;Slide 21 - &amp;quot;Sample Slide: Charts&amp;quot;&quot;/&gt;&lt;property id=&quot;20307&quot; value=&quot;295&quot;/&gt;&lt;/object&gt;&lt;object type=&quot;3&quot; unique_id=&quot;10025&quot;&gt;&lt;property id=&quot;20148&quot; value=&quot;5&quot;/&gt;&lt;property id=&quot;20300&quot; value=&quot;Slide 22 - &amp;quot;New Freescale Colors&amp;quot;&quot;/&gt;&lt;property id=&quot;20307&quot; value=&quot;293&quot;/&gt;&lt;/object&gt;&lt;object type=&quot;3&quot; unique_id=&quot;10026&quot;&gt;&lt;property id=&quot;20148&quot; value=&quot;5&quot;/&gt;&lt;property id=&quot;20300&quot; value=&quot;Slide 23 - &amp;quot;Sample Slide: Blank White Page&amp;quot;&quot;/&gt;&lt;property id=&quot;20307&quot; value=&quot;288&quot;/&gt;&lt;/object&gt;&lt;object type=&quot;3&quot; unique_id=&quot;10027&quot;&gt;&lt;property id=&quot;20148&quot; value=&quot;5&quot;/&gt;&lt;property id=&quot;20300&quot; value=&quot;Slide 24&quot;/&gt;&lt;property id=&quot;20307&quot; value=&quot;291&quot;/&gt;&lt;/object&gt;&lt;/object&gt;&lt;/object&gt;&lt;/database&gt;"/>
  <p:tag name="SECTOMILLISECCONVERTED" val="1"/>
</p:tagLst>
</file>

<file path=ppt/theme/theme1.xml><?xml version="1.0" encoding="utf-8"?>
<a:theme xmlns:a="http://schemas.openxmlformats.org/drawingml/2006/main" name="FTF Americas PPT Template">
  <a:themeElements>
    <a:clrScheme name="Freescale 2011 Color">
      <a:dk1>
        <a:sysClr val="windowText" lastClr="000000"/>
      </a:dk1>
      <a:lt1>
        <a:sysClr val="window" lastClr="FFFFFF"/>
      </a:lt1>
      <a:dk2>
        <a:srgbClr val="685C53"/>
      </a:dk2>
      <a:lt2>
        <a:srgbClr val="EEECE1"/>
      </a:lt2>
      <a:accent1>
        <a:srgbClr val="3597B8"/>
      </a:accent1>
      <a:accent2>
        <a:srgbClr val="E64F0C"/>
      </a:accent2>
      <a:accent3>
        <a:srgbClr val="69A020"/>
      </a:accent3>
      <a:accent4>
        <a:srgbClr val="6A747D"/>
      </a:accent4>
      <a:accent5>
        <a:srgbClr val="B6111A"/>
      </a:accent5>
      <a:accent6>
        <a:srgbClr val="2B285E"/>
      </a:accent6>
      <a:hlink>
        <a:srgbClr val="E64F0C"/>
      </a:hlink>
      <a:folHlink>
        <a:srgbClr val="3597B8"/>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defRPr sz="1500" dirty="0" err="1" smtClean="0">
            <a:solidFill>
              <a:schemeClr val="accent4">
                <a:lumMod val="50000"/>
              </a:schemeClr>
            </a:solidFill>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aster Content Slide">
  <a:themeElements>
    <a:clrScheme name="Freescale 2011 Color">
      <a:dk1>
        <a:sysClr val="windowText" lastClr="000000"/>
      </a:dk1>
      <a:lt1>
        <a:sysClr val="window" lastClr="FFFFFF"/>
      </a:lt1>
      <a:dk2>
        <a:srgbClr val="685C53"/>
      </a:dk2>
      <a:lt2>
        <a:srgbClr val="EEECE1"/>
      </a:lt2>
      <a:accent1>
        <a:srgbClr val="3597B8"/>
      </a:accent1>
      <a:accent2>
        <a:srgbClr val="E64F0C"/>
      </a:accent2>
      <a:accent3>
        <a:srgbClr val="69A020"/>
      </a:accent3>
      <a:accent4>
        <a:srgbClr val="6A747D"/>
      </a:accent4>
      <a:accent5>
        <a:srgbClr val="B6111A"/>
      </a:accent5>
      <a:accent6>
        <a:srgbClr val="2B285E"/>
      </a:accent6>
      <a:hlink>
        <a:srgbClr val="E64F0C"/>
      </a:hlink>
      <a:folHlink>
        <a:srgbClr val="3597B8"/>
      </a:folHlink>
    </a:clrScheme>
    <a:fontScheme name="Master_PPT_Confident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100000">
              <a:srgbClr val="EA4300"/>
            </a:gs>
            <a:gs pos="9000">
              <a:srgbClr val="FC9300"/>
            </a:gs>
            <a:gs pos="0">
              <a:srgbClr val="FFC000"/>
            </a:gs>
            <a:gs pos="49000">
              <a:schemeClr val="accent2">
                <a:shade val="100000"/>
                <a:satMod val="115000"/>
              </a:schemeClr>
            </a:gs>
          </a:gsLst>
          <a:lin ang="189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91440" tIns="45720" rIns="91440" rtlCol="0" anchor="t">
        <a:noAutofit/>
      </a:bodyPr>
      <a:lstStyle>
        <a:defPPr>
          <a:defRPr sz="1500" dirty="0" err="1" smtClean="0">
            <a:solidFill>
              <a:schemeClr val="accent4">
                <a:lumMod val="50000"/>
              </a:schemeClr>
            </a:solidFill>
          </a:defRPr>
        </a:defPPr>
      </a:lstStyle>
    </a:txDef>
  </a:objectDefaults>
  <a:extraClrSchemeLst>
    <a:extraClrScheme>
      <a:clrScheme name="Master_PPT_Confidential 1">
        <a:dk1>
          <a:srgbClr val="000000"/>
        </a:dk1>
        <a:lt1>
          <a:srgbClr val="FFFFFF"/>
        </a:lt1>
        <a:dk2>
          <a:srgbClr val="000000"/>
        </a:dk2>
        <a:lt2>
          <a:srgbClr val="DAD1C6"/>
        </a:lt2>
        <a:accent1>
          <a:srgbClr val="00608B"/>
        </a:accent1>
        <a:accent2>
          <a:srgbClr val="73BFD7"/>
        </a:accent2>
        <a:accent3>
          <a:srgbClr val="FFFFFF"/>
        </a:accent3>
        <a:accent4>
          <a:srgbClr val="000000"/>
        </a:accent4>
        <a:accent5>
          <a:srgbClr val="AAB6C4"/>
        </a:accent5>
        <a:accent6>
          <a:srgbClr val="68ADC3"/>
        </a:accent6>
        <a:hlink>
          <a:srgbClr val="998875"/>
        </a:hlink>
        <a:folHlink>
          <a:srgbClr val="C3CC5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FTF Americas PPT Template.potx</Template>
  <TotalTime>4969</TotalTime>
  <Pages>0</Pages>
  <Words>2438</Words>
  <Characters>0</Characters>
  <Application>Microsoft Office PowerPoint</Application>
  <DocSecurity>0</DocSecurity>
  <PresentationFormat>On-screen Show (4:3)</PresentationFormat>
  <Lines>0</Lines>
  <Paragraphs>595</Paragraphs>
  <Slides>46</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Helvetica Light</vt:lpstr>
      <vt:lpstr>Arial</vt:lpstr>
      <vt:lpstr>Helvetica</vt:lpstr>
      <vt:lpstr>Times New Roman</vt:lpstr>
      <vt:lpstr>Wingdings</vt:lpstr>
      <vt:lpstr>FTF Americas PPT Template</vt:lpstr>
      <vt:lpstr>1_Master Content Slide</vt:lpstr>
      <vt:lpstr>Hands-On Workshop: Kinetis Bootloaders - How Do I Interface With It? </vt:lpstr>
      <vt:lpstr>Agenda</vt:lpstr>
      <vt:lpstr>Kinetis Bootloader</vt:lpstr>
      <vt:lpstr>Kinetis Bootloader Configurations</vt:lpstr>
      <vt:lpstr>Entering the Bootloader</vt:lpstr>
      <vt:lpstr>Bootloader Startup Flow (ROM/Default Flash)</vt:lpstr>
      <vt:lpstr>Kinetis Bootloader Release Schedule</vt:lpstr>
      <vt:lpstr>Kinetis Bootloader v1.2.0 Release — What’s New?</vt:lpstr>
      <vt:lpstr>All Supported Devices</vt:lpstr>
      <vt:lpstr>Hands-on: Lab #1 – Program the FRDM-K64F board with Freescale’s Flash based Bootloader</vt:lpstr>
      <vt:lpstr>FRDM-K64F Hardware Overview</vt:lpstr>
      <vt:lpstr>Setting up FRDM-K64F Board</vt:lpstr>
      <vt:lpstr>Loading Bootloader Firmware on FRDM-K64F Board</vt:lpstr>
      <vt:lpstr>Connecting to the “Kinetis Updater”</vt:lpstr>
      <vt:lpstr>Connecting to the “Kinetis Updater” – using HID</vt:lpstr>
      <vt:lpstr>Programming an Application using the “Kinetis Updater”</vt:lpstr>
      <vt:lpstr>Programming an Application using the “Kinetis Updater”</vt:lpstr>
      <vt:lpstr>Programming an Application using the “Kinetis Updater”</vt:lpstr>
      <vt:lpstr>Hands-on: Lab #2 – How to interface with the FRDM-KL03Z  board with Freescale’s ROM based Bootloader</vt:lpstr>
      <vt:lpstr>FRDM-KL03Z Hardware Overview </vt:lpstr>
      <vt:lpstr>Setting up FRDM-KL03Z Board</vt:lpstr>
      <vt:lpstr>Loading Bootloader Firmware on FRDM-KL03Z Board</vt:lpstr>
      <vt:lpstr>Communicating via UART to the KL03 Bootloader</vt:lpstr>
      <vt:lpstr>Communicating via UART to the KL03 Bootloader</vt:lpstr>
      <vt:lpstr>ERASE Flash via UART to the KL03 Bootloader</vt:lpstr>
      <vt:lpstr>PROGRAM Flash via UART to the KL03 Bootloader</vt:lpstr>
      <vt:lpstr>Explanation of the bootloader commands:</vt:lpstr>
      <vt:lpstr>Understanding the different methods of entry into the bootloader</vt:lpstr>
      <vt:lpstr>Program the bootloader with different/no entry methods</vt:lpstr>
      <vt:lpstr>OPTION 1 – LAB:  No bootloader entry</vt:lpstr>
      <vt:lpstr>OPTION 2 – LAB:  NMI Switch bootloader entry</vt:lpstr>
      <vt:lpstr>OPTION 3 – LAB:  Timeout bootloader entry</vt:lpstr>
      <vt:lpstr>OPTION 4 – LAB:  Bootloader entry from user code</vt:lpstr>
      <vt:lpstr>Hands-on: Lab #3 – Bootloader Minimal Configuration for FRDM-K64F Flash-resident Bootloader</vt:lpstr>
      <vt:lpstr>Default Flash-Resident Bootloader Configuration</vt:lpstr>
      <vt:lpstr>Configuration Macro Examples</vt:lpstr>
      <vt:lpstr>BL_MIN_PROFILE Macro</vt:lpstr>
      <vt:lpstr>Let’s Do It - Lab Steps</vt:lpstr>
      <vt:lpstr>Open Bootloader in IAR</vt:lpstr>
      <vt:lpstr>Build the Bootloader “as-is”</vt:lpstr>
      <vt:lpstr>Evaluate Code Size</vt:lpstr>
      <vt:lpstr>Create UART-only Bootloader</vt:lpstr>
      <vt:lpstr>Create UART-only Minimal Profile Bootloader</vt:lpstr>
      <vt:lpstr>Demo: SPI interface with FRDM-KL25Z and FRDM-KL03Z</vt:lpstr>
      <vt:lpstr>Q&amp;A</vt:lpstr>
      <vt:lpstr>PowerPoint Presentation</vt:lpstr>
    </vt:vector>
  </TitlesOfParts>
  <Company>Free Scale</Company>
  <LinksUpToDate>false</LinksUpToDate>
  <CharactersWithSpaces>0</CharactersWithSpaces>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Freescale PowerPoint Template</dc:title>
  <dc:creator>rls02c</dc:creator>
  <cp:lastModifiedBy>Wu Shengrong-B45970</cp:lastModifiedBy>
  <cp:revision>412</cp:revision>
  <dcterms:created xsi:type="dcterms:W3CDTF">2012-11-14T23:25:03Z</dcterms:created>
  <dcterms:modified xsi:type="dcterms:W3CDTF">2015-06-10T21:46:01Z</dcterms:modified>
  <cp:category>4:3 Confidential and Proprietary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shengrongwu</vt:lpwstr>
  </property>
  <property fmtid="{D5CDD505-2E9C-101B-9397-08002B2CF9AE}" pid="3" name="Offisync_UniqueId">
    <vt:lpwstr>104903</vt:lpwstr>
  </property>
  <property fmtid="{D5CDD505-2E9C-101B-9397-08002B2CF9AE}" pid="4" name="Jive_VersionGuid">
    <vt:lpwstr>c1c71f11-4db5-4991-9214-54c2c61593f2</vt:lpwstr>
  </property>
  <property fmtid="{D5CDD505-2E9C-101B-9397-08002B2CF9AE}" pid="5" name="Offisync_ServerID">
    <vt:lpwstr>52391d11-e1e0-4c7e-aeb6-a255e3c17340</vt:lpwstr>
  </property>
  <property fmtid="{D5CDD505-2E9C-101B-9397-08002B2CF9AE}" pid="6" name="Offisync_UpdateToken">
    <vt:lpwstr>4</vt:lpwstr>
  </property>
  <property fmtid="{D5CDD505-2E9C-101B-9397-08002B2CF9AE}" pid="7" name="Offisync_ProviderInitializationData">
    <vt:lpwstr>https://community.freescale.com</vt:lpwstr>
  </property>
</Properties>
</file>